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4630400" cy="8229600"/>
  <p:notesSz cx="8229600" cy="14630400"/>
  <p:embeddedFontLst>
    <p:embeddedFont>
      <p:font typeface="Montserrat" pitchFamily="2" charset="77"/>
      <p:regular r:id="rId12"/>
      <p:bold r:id="rId13"/>
      <p:italic r:id="rId14"/>
      <p:boldItalic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364"/>
    <p:restoredTop sz="94610"/>
  </p:normalViewPr>
  <p:slideViewPr>
    <p:cSldViewPr snapToGrid="0" snapToObjects="1">
      <p:cViewPr>
        <p:scale>
          <a:sx n="95" d="100"/>
          <a:sy n="95" d="100"/>
        </p:scale>
        <p:origin x="392" y="3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896636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44709" y="706755"/>
            <a:ext cx="7627382" cy="2850833"/>
          </a:xfrm>
          <a:prstGeom prst="rect">
            <a:avLst/>
          </a:prstGeom>
          <a:noFill/>
          <a:ln/>
        </p:spPr>
        <p:txBody>
          <a:bodyPr wrap="square" lIns="0" tIns="0" rIns="0" bIns="0" rtlCol="0" anchor="t"/>
          <a:lstStyle/>
          <a:p>
            <a:pPr marL="0" indent="0" algn="l">
              <a:lnSpc>
                <a:spcPts val="5600"/>
              </a:lnSpc>
              <a:buNone/>
            </a:pPr>
            <a:r>
              <a:rPr lang="en-US" sz="4450" b="1" dirty="0">
                <a:solidFill>
                  <a:srgbClr val="9998FF"/>
                </a:solidFill>
                <a:latin typeface="Barlow Bold" pitchFamily="34" charset="0"/>
                <a:ea typeface="Barlow Bold" pitchFamily="34" charset="-122"/>
                <a:cs typeface="Barlow Bold" pitchFamily="34" charset="-120"/>
              </a:rPr>
              <a:t>Credit Card Fraud Detection and Cost Optimization Using Statistical Optimization Techniques</a:t>
            </a:r>
            <a:endParaRPr lang="en-US" sz="4450" dirty="0"/>
          </a:p>
        </p:txBody>
      </p:sp>
      <p:sp>
        <p:nvSpPr>
          <p:cNvPr id="4" name="Text 1"/>
          <p:cNvSpPr/>
          <p:nvPr/>
        </p:nvSpPr>
        <p:spPr>
          <a:xfrm>
            <a:off x="6244709" y="3882509"/>
            <a:ext cx="7627382" cy="1733550"/>
          </a:xfrm>
          <a:prstGeom prst="rect">
            <a:avLst/>
          </a:prstGeom>
          <a:noFill/>
          <a:ln/>
        </p:spPr>
        <p:txBody>
          <a:bodyPr wrap="square" lIns="0" tIns="0" rIns="0" bIns="0" rtlCol="0" anchor="t"/>
          <a:lstStyle/>
          <a:p>
            <a:pPr marL="0" indent="0" algn="l">
              <a:lnSpc>
                <a:spcPts val="2700"/>
              </a:lnSpc>
              <a:buNone/>
            </a:pPr>
            <a:r>
              <a:rPr lang="en-US" sz="1700" dirty="0">
                <a:solidFill>
                  <a:srgbClr val="EEEFF5"/>
                </a:solidFill>
                <a:latin typeface="Montserrat" pitchFamily="34" charset="0"/>
                <a:ea typeface="Montserrat" pitchFamily="34" charset="-122"/>
                <a:cs typeface="Montserrat" pitchFamily="34" charset="-120"/>
              </a:rPr>
              <a:t>This presentation explores how statistical optimization techniques can enhance credit card fraud detection while minimizing costs associated with misclassification errors. We focus on methods like Linear Programming, Quadratic Programming, and Gradient Descent applied to real-world transaction data.</a:t>
            </a:r>
            <a:endParaRPr lang="en-US" sz="1700" dirty="0"/>
          </a:p>
        </p:txBody>
      </p:sp>
      <p:sp>
        <p:nvSpPr>
          <p:cNvPr id="5" name="Text 2"/>
          <p:cNvSpPr/>
          <p:nvPr/>
        </p:nvSpPr>
        <p:spPr>
          <a:xfrm>
            <a:off x="6244709" y="5859780"/>
            <a:ext cx="7627382" cy="1040130"/>
          </a:xfrm>
          <a:prstGeom prst="rect">
            <a:avLst/>
          </a:prstGeom>
          <a:noFill/>
          <a:ln/>
        </p:spPr>
        <p:txBody>
          <a:bodyPr wrap="square" lIns="0" tIns="0" rIns="0" bIns="0" rtlCol="0" anchor="t"/>
          <a:lstStyle/>
          <a:p>
            <a:pPr marL="0" indent="0" algn="l">
              <a:lnSpc>
                <a:spcPts val="2700"/>
              </a:lnSpc>
              <a:buNone/>
            </a:pPr>
            <a:r>
              <a:rPr lang="en-US" sz="1700" dirty="0">
                <a:solidFill>
                  <a:srgbClr val="EEEFF5"/>
                </a:solidFill>
                <a:latin typeface="Montserrat" pitchFamily="34" charset="0"/>
                <a:ea typeface="Montserrat" pitchFamily="34" charset="-122"/>
                <a:cs typeface="Montserrat" pitchFamily="34" charset="-120"/>
              </a:rPr>
              <a:t>Our goal is to build an optimization-based model that balances fraud detection accuracy with cost efficiency, addressing the challenges faced by financial institutions in the digital economy.</a:t>
            </a:r>
            <a:endParaRPr lang="en-US" sz="1700" dirty="0"/>
          </a:p>
        </p:txBody>
      </p:sp>
      <p:sp>
        <p:nvSpPr>
          <p:cNvPr id="6" name="Shape 3"/>
          <p:cNvSpPr/>
          <p:nvPr/>
        </p:nvSpPr>
        <p:spPr>
          <a:xfrm>
            <a:off x="6244709" y="7159823"/>
            <a:ext cx="346591" cy="346591"/>
          </a:xfrm>
          <a:prstGeom prst="roundRect">
            <a:avLst>
              <a:gd name="adj" fmla="val 26380043"/>
            </a:avLst>
          </a:prstGeom>
          <a:noFill/>
          <a:ln w="7620">
            <a:solidFill>
              <a:srgbClr val="4D4D51"/>
            </a:solidFill>
            <a:prstDash val="solid"/>
          </a:ln>
        </p:spPr>
        <p:txBody>
          <a:bodyPr/>
          <a:lstStyle/>
          <a:p>
            <a:endParaRPr lang="en-US"/>
          </a:p>
        </p:txBody>
      </p:sp>
      <p:pic>
        <p:nvPicPr>
          <p:cNvPr id="7" name="Image 1" descr="preencoded.png"/>
          <p:cNvPicPr>
            <a:picLocks noChangeAspect="1"/>
          </p:cNvPicPr>
          <p:nvPr/>
        </p:nvPicPr>
        <p:blipFill>
          <a:blip r:embed="rId4"/>
          <a:stretch>
            <a:fillRect/>
          </a:stretch>
        </p:blipFill>
        <p:spPr>
          <a:xfrm>
            <a:off x="6252329" y="7167443"/>
            <a:ext cx="331351" cy="331351"/>
          </a:xfrm>
          <a:prstGeom prst="rect">
            <a:avLst/>
          </a:prstGeom>
        </p:spPr>
      </p:pic>
      <p:sp>
        <p:nvSpPr>
          <p:cNvPr id="8" name="Text 4"/>
          <p:cNvSpPr/>
          <p:nvPr/>
        </p:nvSpPr>
        <p:spPr>
          <a:xfrm>
            <a:off x="6699528" y="7143631"/>
            <a:ext cx="6203672" cy="379214"/>
          </a:xfrm>
          <a:prstGeom prst="rect">
            <a:avLst/>
          </a:prstGeom>
          <a:noFill/>
          <a:ln/>
        </p:spPr>
        <p:txBody>
          <a:bodyPr wrap="none" lIns="0" tIns="0" rIns="0" bIns="0" rtlCol="0" anchor="t"/>
          <a:lstStyle/>
          <a:p>
            <a:pPr marL="0" indent="0" algn="l">
              <a:lnSpc>
                <a:spcPts val="2950"/>
              </a:lnSpc>
              <a:buNone/>
            </a:pPr>
            <a:r>
              <a:rPr lang="en-US" sz="2100" b="1" dirty="0">
                <a:solidFill>
                  <a:srgbClr val="EEEFF5"/>
                </a:solidFill>
                <a:latin typeface="Montserrat Bold" pitchFamily="34" charset="0"/>
                <a:ea typeface="Montserrat Bold" pitchFamily="34" charset="-122"/>
                <a:cs typeface="Montserrat Bold" pitchFamily="34" charset="-120"/>
              </a:rPr>
              <a:t>by Amartya Amritanshu , Aayush Jha ,  </a:t>
            </a:r>
            <a:r>
              <a:rPr lang="en-US" sz="2100" b="1" dirty="0" err="1">
                <a:solidFill>
                  <a:srgbClr val="EEEFF5"/>
                </a:solidFill>
                <a:latin typeface="Montserrat Bold" pitchFamily="34" charset="0"/>
                <a:ea typeface="Montserrat Bold" pitchFamily="34" charset="-122"/>
                <a:cs typeface="Montserrat Bold" pitchFamily="34" charset="-120"/>
              </a:rPr>
              <a:t>Paduri</a:t>
            </a:r>
            <a:r>
              <a:rPr lang="en-US" sz="2100" b="1" dirty="0">
                <a:solidFill>
                  <a:srgbClr val="EEEFF5"/>
                </a:solidFill>
                <a:latin typeface="Montserrat Bold" pitchFamily="34" charset="0"/>
                <a:ea typeface="Montserrat Bold" pitchFamily="34" charset="-122"/>
                <a:cs typeface="Montserrat Bold" pitchFamily="34" charset="-120"/>
              </a:rPr>
              <a:t> Sanjith Reddy</a:t>
            </a:r>
            <a:endParaRPr lang="en-US" sz="2100" dirty="0"/>
          </a:p>
        </p:txBody>
      </p:sp>
      <p:sp>
        <p:nvSpPr>
          <p:cNvPr id="10" name="Rectangle 9">
            <a:extLst>
              <a:ext uri="{FF2B5EF4-FFF2-40B4-BE49-F238E27FC236}">
                <a16:creationId xmlns:a16="http://schemas.microsoft.com/office/drawing/2014/main" id="{CE55528D-C5E2-2FC2-9C66-3EEE5E1F973D}"/>
              </a:ext>
            </a:extLst>
          </p:cNvPr>
          <p:cNvSpPr/>
          <p:nvPr/>
        </p:nvSpPr>
        <p:spPr>
          <a:xfrm>
            <a:off x="12903200" y="7797800"/>
            <a:ext cx="1612900" cy="4318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693313"/>
          </a:xfrm>
          <a:prstGeom prst="rect">
            <a:avLst/>
          </a:prstGeom>
        </p:spPr>
      </p:pic>
      <p:sp>
        <p:nvSpPr>
          <p:cNvPr id="3" name="Text 0"/>
          <p:cNvSpPr/>
          <p:nvPr/>
        </p:nvSpPr>
        <p:spPr>
          <a:xfrm>
            <a:off x="754023" y="3287554"/>
            <a:ext cx="10357009" cy="708660"/>
          </a:xfrm>
          <a:prstGeom prst="rect">
            <a:avLst/>
          </a:prstGeom>
          <a:noFill/>
          <a:ln/>
        </p:spPr>
        <p:txBody>
          <a:bodyPr wrap="none" lIns="0" tIns="0" rIns="0" bIns="0" rtlCol="0" anchor="t"/>
          <a:lstStyle/>
          <a:p>
            <a:pPr marL="0" indent="0" algn="l">
              <a:lnSpc>
                <a:spcPts val="5550"/>
              </a:lnSpc>
              <a:buNone/>
            </a:pPr>
            <a:r>
              <a:rPr lang="en-US" sz="4450" b="1" dirty="0">
                <a:solidFill>
                  <a:srgbClr val="9998FF"/>
                </a:solidFill>
                <a:latin typeface="Barlow Bold" pitchFamily="34" charset="0"/>
                <a:ea typeface="Barlow Bold" pitchFamily="34" charset="-122"/>
                <a:cs typeface="Barlow Bold" pitchFamily="34" charset="-120"/>
              </a:rPr>
              <a:t>Problem Context and Research Questions</a:t>
            </a:r>
            <a:endParaRPr lang="en-US" sz="4450" dirty="0"/>
          </a:p>
        </p:txBody>
      </p:sp>
      <p:sp>
        <p:nvSpPr>
          <p:cNvPr id="4" name="Shape 1"/>
          <p:cNvSpPr/>
          <p:nvPr/>
        </p:nvSpPr>
        <p:spPr>
          <a:xfrm>
            <a:off x="754023" y="4319349"/>
            <a:ext cx="484703" cy="484703"/>
          </a:xfrm>
          <a:prstGeom prst="roundRect">
            <a:avLst>
              <a:gd name="adj" fmla="val 40008"/>
            </a:avLst>
          </a:prstGeom>
          <a:solidFill>
            <a:srgbClr val="282C32"/>
          </a:solidFill>
          <a:ln/>
          <a:effectLst>
            <a:outerShdw blurRad="53340" dist="26670" dir="13500000" algn="bl" rotWithShape="0">
              <a:srgbClr val="FFFFFF">
                <a:alpha val="10000"/>
              </a:srgbClr>
            </a:outerShdw>
          </a:effectLst>
        </p:spPr>
        <p:txBody>
          <a:bodyPr/>
          <a:lstStyle/>
          <a:p>
            <a:endParaRPr lang="en-US"/>
          </a:p>
        </p:txBody>
      </p:sp>
      <p:sp>
        <p:nvSpPr>
          <p:cNvPr id="5" name="Text 2"/>
          <p:cNvSpPr/>
          <p:nvPr/>
        </p:nvSpPr>
        <p:spPr>
          <a:xfrm>
            <a:off x="1454110" y="4393406"/>
            <a:ext cx="2891552" cy="354330"/>
          </a:xfrm>
          <a:prstGeom prst="rect">
            <a:avLst/>
          </a:prstGeom>
          <a:noFill/>
          <a:ln/>
        </p:spPr>
        <p:txBody>
          <a:bodyPr wrap="none" lIns="0" tIns="0" rIns="0" bIns="0" rtlCol="0" anchor="t"/>
          <a:lstStyle/>
          <a:p>
            <a:pPr marL="0" indent="0" algn="l">
              <a:lnSpc>
                <a:spcPts val="2750"/>
              </a:lnSpc>
              <a:buNone/>
            </a:pPr>
            <a:r>
              <a:rPr lang="en-US" sz="2200" b="1" dirty="0">
                <a:solidFill>
                  <a:srgbClr val="EEEFF5"/>
                </a:solidFill>
                <a:latin typeface="Barlow Bold" pitchFamily="34" charset="0"/>
                <a:ea typeface="Barlow Bold" pitchFamily="34" charset="-122"/>
                <a:cs typeface="Barlow Bold" pitchFamily="34" charset="-120"/>
              </a:rPr>
              <a:t>Context and Motivation</a:t>
            </a:r>
            <a:endParaRPr lang="en-US" sz="2200" dirty="0"/>
          </a:p>
        </p:txBody>
      </p:sp>
      <p:sp>
        <p:nvSpPr>
          <p:cNvPr id="6" name="Text 3"/>
          <p:cNvSpPr/>
          <p:nvPr/>
        </p:nvSpPr>
        <p:spPr>
          <a:xfrm>
            <a:off x="1454110" y="4876919"/>
            <a:ext cx="3494484" cy="2758440"/>
          </a:xfrm>
          <a:prstGeom prst="rect">
            <a:avLst/>
          </a:prstGeom>
          <a:noFill/>
          <a:ln/>
        </p:spPr>
        <p:txBody>
          <a:bodyPr wrap="square" lIns="0" tIns="0" rIns="0" bIns="0" rtlCol="0" anchor="t"/>
          <a:lstStyle/>
          <a:p>
            <a:pPr marL="0" indent="0" algn="l">
              <a:lnSpc>
                <a:spcPts val="2700"/>
              </a:lnSpc>
              <a:buNone/>
            </a:pPr>
            <a:r>
              <a:rPr lang="en-US" sz="1650" dirty="0">
                <a:solidFill>
                  <a:srgbClr val="EEEFF5"/>
                </a:solidFill>
                <a:latin typeface="Montserrat" pitchFamily="34" charset="0"/>
                <a:ea typeface="Montserrat" pitchFamily="34" charset="-122"/>
                <a:cs typeface="Montserrat" pitchFamily="34" charset="-120"/>
              </a:rPr>
              <a:t>Global payment card fraud losses exceed $32 billion annually, with online transactions most vulnerable. Detecting fraud is critical to security and cost optimization, balancing false positives and false negatives.</a:t>
            </a:r>
            <a:endParaRPr lang="en-US" sz="1650" dirty="0"/>
          </a:p>
        </p:txBody>
      </p:sp>
      <p:sp>
        <p:nvSpPr>
          <p:cNvPr id="7" name="Shape 4"/>
          <p:cNvSpPr/>
          <p:nvPr/>
        </p:nvSpPr>
        <p:spPr>
          <a:xfrm>
            <a:off x="5217914" y="4319349"/>
            <a:ext cx="484703" cy="484703"/>
          </a:xfrm>
          <a:prstGeom prst="roundRect">
            <a:avLst>
              <a:gd name="adj" fmla="val 40008"/>
            </a:avLst>
          </a:prstGeom>
          <a:solidFill>
            <a:srgbClr val="282C32"/>
          </a:solidFill>
          <a:ln/>
          <a:effectLst>
            <a:outerShdw blurRad="53340" dist="26670" dir="13500000" algn="bl" rotWithShape="0">
              <a:srgbClr val="FFFFFF">
                <a:alpha val="10000"/>
              </a:srgbClr>
            </a:outerShdw>
          </a:effectLst>
        </p:spPr>
        <p:txBody>
          <a:bodyPr/>
          <a:lstStyle/>
          <a:p>
            <a:endParaRPr lang="en-US"/>
          </a:p>
        </p:txBody>
      </p:sp>
      <p:sp>
        <p:nvSpPr>
          <p:cNvPr id="8" name="Text 5"/>
          <p:cNvSpPr/>
          <p:nvPr/>
        </p:nvSpPr>
        <p:spPr>
          <a:xfrm>
            <a:off x="5918002" y="4393406"/>
            <a:ext cx="2834997" cy="354330"/>
          </a:xfrm>
          <a:prstGeom prst="rect">
            <a:avLst/>
          </a:prstGeom>
          <a:noFill/>
          <a:ln/>
        </p:spPr>
        <p:txBody>
          <a:bodyPr wrap="none" lIns="0" tIns="0" rIns="0" bIns="0" rtlCol="0" anchor="t"/>
          <a:lstStyle/>
          <a:p>
            <a:pPr marL="0" indent="0" algn="l">
              <a:lnSpc>
                <a:spcPts val="2750"/>
              </a:lnSpc>
              <a:buNone/>
            </a:pPr>
            <a:r>
              <a:rPr lang="en-US" sz="2200" b="1" dirty="0">
                <a:solidFill>
                  <a:srgbClr val="EEEFF5"/>
                </a:solidFill>
                <a:latin typeface="Barlow Bold" pitchFamily="34" charset="0"/>
                <a:ea typeface="Barlow Bold" pitchFamily="34" charset="-122"/>
                <a:cs typeface="Barlow Bold" pitchFamily="34" charset="-120"/>
              </a:rPr>
              <a:t>Research Problem</a:t>
            </a:r>
            <a:endParaRPr lang="en-US" sz="2200" dirty="0"/>
          </a:p>
        </p:txBody>
      </p:sp>
      <p:sp>
        <p:nvSpPr>
          <p:cNvPr id="9" name="Text 6"/>
          <p:cNvSpPr/>
          <p:nvPr/>
        </p:nvSpPr>
        <p:spPr>
          <a:xfrm>
            <a:off x="5918002" y="4876919"/>
            <a:ext cx="3494484" cy="1724025"/>
          </a:xfrm>
          <a:prstGeom prst="rect">
            <a:avLst/>
          </a:prstGeom>
          <a:noFill/>
          <a:ln/>
        </p:spPr>
        <p:txBody>
          <a:bodyPr wrap="square" lIns="0" tIns="0" rIns="0" bIns="0" rtlCol="0" anchor="t"/>
          <a:lstStyle/>
          <a:p>
            <a:pPr marL="0" indent="0" algn="l">
              <a:lnSpc>
                <a:spcPts val="2700"/>
              </a:lnSpc>
              <a:buNone/>
            </a:pPr>
            <a:r>
              <a:rPr lang="en-US" sz="1650" dirty="0">
                <a:solidFill>
                  <a:srgbClr val="EEEFF5"/>
                </a:solidFill>
                <a:latin typeface="Montserrat" pitchFamily="34" charset="0"/>
                <a:ea typeface="Montserrat" pitchFamily="34" charset="-122"/>
                <a:cs typeface="Montserrat" pitchFamily="34" charset="-120"/>
              </a:rPr>
              <a:t>How to build an optimization model that accurately detects fraud while minimizing expected misclassification costs?</a:t>
            </a:r>
            <a:endParaRPr lang="en-US" sz="1650" dirty="0"/>
          </a:p>
        </p:txBody>
      </p:sp>
      <p:sp>
        <p:nvSpPr>
          <p:cNvPr id="10" name="Shape 7"/>
          <p:cNvSpPr/>
          <p:nvPr/>
        </p:nvSpPr>
        <p:spPr>
          <a:xfrm>
            <a:off x="9681805" y="4319349"/>
            <a:ext cx="484703" cy="484703"/>
          </a:xfrm>
          <a:prstGeom prst="roundRect">
            <a:avLst>
              <a:gd name="adj" fmla="val 40008"/>
            </a:avLst>
          </a:prstGeom>
          <a:solidFill>
            <a:srgbClr val="282C32"/>
          </a:solidFill>
          <a:ln/>
          <a:effectLst>
            <a:outerShdw blurRad="53340" dist="26670" dir="13500000" algn="bl" rotWithShape="0">
              <a:srgbClr val="FFFFFF">
                <a:alpha val="10000"/>
              </a:srgbClr>
            </a:outerShdw>
          </a:effectLst>
        </p:spPr>
        <p:txBody>
          <a:bodyPr/>
          <a:lstStyle/>
          <a:p>
            <a:endParaRPr lang="en-US"/>
          </a:p>
        </p:txBody>
      </p:sp>
      <p:sp>
        <p:nvSpPr>
          <p:cNvPr id="11" name="Text 8"/>
          <p:cNvSpPr/>
          <p:nvPr/>
        </p:nvSpPr>
        <p:spPr>
          <a:xfrm>
            <a:off x="10381893" y="4393406"/>
            <a:ext cx="2834997" cy="354330"/>
          </a:xfrm>
          <a:prstGeom prst="rect">
            <a:avLst/>
          </a:prstGeom>
          <a:noFill/>
          <a:ln/>
        </p:spPr>
        <p:txBody>
          <a:bodyPr wrap="none" lIns="0" tIns="0" rIns="0" bIns="0" rtlCol="0" anchor="t"/>
          <a:lstStyle/>
          <a:p>
            <a:pPr marL="0" indent="0" algn="l">
              <a:lnSpc>
                <a:spcPts val="2750"/>
              </a:lnSpc>
              <a:buNone/>
            </a:pPr>
            <a:r>
              <a:rPr lang="en-US" sz="2200" b="1" dirty="0">
                <a:solidFill>
                  <a:srgbClr val="EEEFF5"/>
                </a:solidFill>
                <a:latin typeface="Barlow Bold" pitchFamily="34" charset="0"/>
                <a:ea typeface="Barlow Bold" pitchFamily="34" charset="-122"/>
                <a:cs typeface="Barlow Bold" pitchFamily="34" charset="-120"/>
              </a:rPr>
              <a:t>Research Question</a:t>
            </a:r>
            <a:endParaRPr lang="en-US" sz="2200" dirty="0"/>
          </a:p>
        </p:txBody>
      </p:sp>
      <p:sp>
        <p:nvSpPr>
          <p:cNvPr id="12" name="Text 9"/>
          <p:cNvSpPr/>
          <p:nvPr/>
        </p:nvSpPr>
        <p:spPr>
          <a:xfrm>
            <a:off x="10381893" y="4876919"/>
            <a:ext cx="3494484" cy="1724025"/>
          </a:xfrm>
          <a:prstGeom prst="rect">
            <a:avLst/>
          </a:prstGeom>
          <a:noFill/>
          <a:ln/>
        </p:spPr>
        <p:txBody>
          <a:bodyPr wrap="square" lIns="0" tIns="0" rIns="0" bIns="0" rtlCol="0" anchor="t"/>
          <a:lstStyle/>
          <a:p>
            <a:pPr marL="0" indent="0" algn="l">
              <a:lnSpc>
                <a:spcPts val="2700"/>
              </a:lnSpc>
              <a:buNone/>
            </a:pPr>
            <a:r>
              <a:rPr lang="en-US" sz="1650" dirty="0">
                <a:solidFill>
                  <a:srgbClr val="EEEFF5"/>
                </a:solidFill>
                <a:latin typeface="Montserrat" pitchFamily="34" charset="0"/>
                <a:ea typeface="Montserrat" pitchFamily="34" charset="-122"/>
                <a:cs typeface="Montserrat" pitchFamily="34" charset="-120"/>
              </a:rPr>
              <a:t>Can we formulate and solve an optimization problem using real transaction data to minimize total expected cost from false positives and false negatives?</a:t>
            </a:r>
            <a:endParaRPr lang="en-US" sz="1650" dirty="0"/>
          </a:p>
        </p:txBody>
      </p:sp>
      <p:sp>
        <p:nvSpPr>
          <p:cNvPr id="13" name="Rectangle 12">
            <a:extLst>
              <a:ext uri="{FF2B5EF4-FFF2-40B4-BE49-F238E27FC236}">
                <a16:creationId xmlns:a16="http://schemas.microsoft.com/office/drawing/2014/main" id="{F8BEAFDC-CF68-9015-DC56-9AC21C8EF903}"/>
              </a:ext>
            </a:extLst>
          </p:cNvPr>
          <p:cNvSpPr/>
          <p:nvPr/>
        </p:nvSpPr>
        <p:spPr>
          <a:xfrm>
            <a:off x="12915900" y="7785100"/>
            <a:ext cx="1574800" cy="3429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58309" y="1614964"/>
            <a:ext cx="5701546" cy="712708"/>
          </a:xfrm>
          <a:prstGeom prst="rect">
            <a:avLst/>
          </a:prstGeom>
          <a:noFill/>
          <a:ln/>
        </p:spPr>
        <p:txBody>
          <a:bodyPr wrap="none" lIns="0" tIns="0" rIns="0" bIns="0" rtlCol="0" anchor="t"/>
          <a:lstStyle/>
          <a:p>
            <a:pPr marL="0" indent="0" algn="l">
              <a:lnSpc>
                <a:spcPts val="5600"/>
              </a:lnSpc>
              <a:buNone/>
            </a:pPr>
            <a:r>
              <a:rPr lang="en-US" sz="4450" b="1" dirty="0">
                <a:solidFill>
                  <a:srgbClr val="9998FF"/>
                </a:solidFill>
                <a:latin typeface="Barlow Bold" pitchFamily="34" charset="0"/>
                <a:ea typeface="Barlow Bold" pitchFamily="34" charset="-122"/>
                <a:cs typeface="Barlow Bold" pitchFamily="34" charset="-120"/>
              </a:rPr>
              <a:t>Plan and Methodology</a:t>
            </a:r>
            <a:endParaRPr lang="en-US" sz="4450" dirty="0"/>
          </a:p>
        </p:txBody>
      </p:sp>
      <p:sp>
        <p:nvSpPr>
          <p:cNvPr id="3" name="Text 1"/>
          <p:cNvSpPr/>
          <p:nvPr/>
        </p:nvSpPr>
        <p:spPr>
          <a:xfrm>
            <a:off x="758309" y="2869168"/>
            <a:ext cx="2850713" cy="356235"/>
          </a:xfrm>
          <a:prstGeom prst="rect">
            <a:avLst/>
          </a:prstGeom>
          <a:noFill/>
          <a:ln/>
        </p:spPr>
        <p:txBody>
          <a:bodyPr wrap="none" lIns="0" tIns="0" rIns="0" bIns="0" rtlCol="0" anchor="t"/>
          <a:lstStyle/>
          <a:p>
            <a:pPr marL="0" indent="0" algn="l">
              <a:lnSpc>
                <a:spcPts val="2800"/>
              </a:lnSpc>
              <a:buNone/>
            </a:pPr>
            <a:r>
              <a:rPr lang="en-US" sz="2200" b="1" dirty="0">
                <a:solidFill>
                  <a:srgbClr val="9998FF"/>
                </a:solidFill>
                <a:latin typeface="Barlow Bold" pitchFamily="34" charset="0"/>
                <a:ea typeface="Barlow Bold" pitchFamily="34" charset="-122"/>
                <a:cs typeface="Barlow Bold" pitchFamily="34" charset="-120"/>
              </a:rPr>
              <a:t>Objective</a:t>
            </a:r>
            <a:endParaRPr lang="en-US" sz="2200" dirty="0"/>
          </a:p>
        </p:txBody>
      </p:sp>
      <p:sp>
        <p:nvSpPr>
          <p:cNvPr id="4" name="Text 2"/>
          <p:cNvSpPr/>
          <p:nvPr/>
        </p:nvSpPr>
        <p:spPr>
          <a:xfrm>
            <a:off x="758309" y="3441978"/>
            <a:ext cx="6292572" cy="1040130"/>
          </a:xfrm>
          <a:prstGeom prst="rect">
            <a:avLst/>
          </a:prstGeom>
          <a:noFill/>
          <a:ln/>
        </p:spPr>
        <p:txBody>
          <a:bodyPr wrap="square" lIns="0" tIns="0" rIns="0" bIns="0" rtlCol="0" anchor="t"/>
          <a:lstStyle/>
          <a:p>
            <a:pPr marL="0" indent="0" algn="l">
              <a:lnSpc>
                <a:spcPts val="2700"/>
              </a:lnSpc>
              <a:buNone/>
            </a:pPr>
            <a:r>
              <a:rPr lang="en-US" sz="1700" dirty="0">
                <a:solidFill>
                  <a:srgbClr val="EEEFF5"/>
                </a:solidFill>
                <a:latin typeface="Montserrat" pitchFamily="34" charset="0"/>
                <a:ea typeface="Montserrat" pitchFamily="34" charset="-122"/>
                <a:cs typeface="Montserrat" pitchFamily="34" charset="-120"/>
              </a:rPr>
              <a:t>Develop an optimization model classifying transactions as fraud or non-fraud, minimizing expected classification error costs.</a:t>
            </a:r>
            <a:endParaRPr lang="en-US" sz="1700" dirty="0"/>
          </a:p>
        </p:txBody>
      </p:sp>
      <p:sp>
        <p:nvSpPr>
          <p:cNvPr id="5" name="Text 3"/>
          <p:cNvSpPr/>
          <p:nvPr/>
        </p:nvSpPr>
        <p:spPr>
          <a:xfrm>
            <a:off x="758309" y="4698683"/>
            <a:ext cx="3722846" cy="356235"/>
          </a:xfrm>
          <a:prstGeom prst="rect">
            <a:avLst/>
          </a:prstGeom>
          <a:noFill/>
          <a:ln/>
        </p:spPr>
        <p:txBody>
          <a:bodyPr wrap="none" lIns="0" tIns="0" rIns="0" bIns="0" rtlCol="0" anchor="t"/>
          <a:lstStyle/>
          <a:p>
            <a:pPr marL="0" indent="0" algn="l">
              <a:lnSpc>
                <a:spcPts val="2800"/>
              </a:lnSpc>
              <a:buNone/>
            </a:pPr>
            <a:r>
              <a:rPr lang="en-US" sz="2200" b="1" dirty="0">
                <a:solidFill>
                  <a:srgbClr val="9998FF"/>
                </a:solidFill>
                <a:latin typeface="Barlow Bold" pitchFamily="34" charset="0"/>
                <a:ea typeface="Barlow Bold" pitchFamily="34" charset="-122"/>
                <a:cs typeface="Barlow Bold" pitchFamily="34" charset="-120"/>
              </a:rPr>
              <a:t>Data Collection &amp; Preparation</a:t>
            </a:r>
            <a:endParaRPr lang="en-US" sz="2200" dirty="0"/>
          </a:p>
        </p:txBody>
      </p:sp>
      <p:sp>
        <p:nvSpPr>
          <p:cNvPr id="6" name="Text 4"/>
          <p:cNvSpPr/>
          <p:nvPr/>
        </p:nvSpPr>
        <p:spPr>
          <a:xfrm>
            <a:off x="758309" y="5271492"/>
            <a:ext cx="6292572" cy="346710"/>
          </a:xfrm>
          <a:prstGeom prst="rect">
            <a:avLst/>
          </a:prstGeom>
          <a:noFill/>
          <a:ln/>
        </p:spPr>
        <p:txBody>
          <a:bodyPr wrap="none" lIns="0" tIns="0" rIns="0" bIns="0" rtlCol="0" anchor="t"/>
          <a:lstStyle/>
          <a:p>
            <a:pPr marL="342900" indent="-342900" algn="l">
              <a:lnSpc>
                <a:spcPts val="2700"/>
              </a:lnSpc>
              <a:buSzPct val="100000"/>
              <a:buChar char="•"/>
            </a:pPr>
            <a:r>
              <a:rPr lang="en-US" sz="1700" dirty="0">
                <a:solidFill>
                  <a:srgbClr val="EEEFF5"/>
                </a:solidFill>
                <a:latin typeface="Montserrat" pitchFamily="34" charset="0"/>
                <a:ea typeface="Montserrat" pitchFamily="34" charset="-122"/>
                <a:cs typeface="Montserrat" pitchFamily="34" charset="-120"/>
              </a:rPr>
              <a:t>Use Kaggle Credit Card Fraud Detection dataset</a:t>
            </a:r>
            <a:endParaRPr lang="en-US" sz="1700" dirty="0"/>
          </a:p>
        </p:txBody>
      </p:sp>
      <p:sp>
        <p:nvSpPr>
          <p:cNvPr id="7" name="Text 5"/>
          <p:cNvSpPr/>
          <p:nvPr/>
        </p:nvSpPr>
        <p:spPr>
          <a:xfrm>
            <a:off x="758309" y="5693926"/>
            <a:ext cx="6292572" cy="693420"/>
          </a:xfrm>
          <a:prstGeom prst="rect">
            <a:avLst/>
          </a:prstGeom>
          <a:noFill/>
          <a:ln/>
        </p:spPr>
        <p:txBody>
          <a:bodyPr wrap="square" lIns="0" tIns="0" rIns="0" bIns="0" rtlCol="0" anchor="t"/>
          <a:lstStyle/>
          <a:p>
            <a:pPr marL="342900" indent="-342900" algn="l">
              <a:lnSpc>
                <a:spcPts val="2700"/>
              </a:lnSpc>
              <a:buSzPct val="100000"/>
              <a:buChar char="•"/>
            </a:pPr>
            <a:r>
              <a:rPr lang="en-US" sz="1700" dirty="0">
                <a:solidFill>
                  <a:srgbClr val="EEEFF5"/>
                </a:solidFill>
                <a:latin typeface="Montserrat" pitchFamily="34" charset="0"/>
                <a:ea typeface="Montserrat" pitchFamily="34" charset="-122"/>
                <a:cs typeface="Montserrat" pitchFamily="34" charset="-120"/>
              </a:rPr>
              <a:t>Clean, preprocess, scale features, and balance data with SMOTE</a:t>
            </a:r>
            <a:endParaRPr lang="en-US" sz="1700" dirty="0"/>
          </a:p>
        </p:txBody>
      </p:sp>
      <p:sp>
        <p:nvSpPr>
          <p:cNvPr id="8" name="Text 6"/>
          <p:cNvSpPr/>
          <p:nvPr/>
        </p:nvSpPr>
        <p:spPr>
          <a:xfrm>
            <a:off x="7587139" y="2869168"/>
            <a:ext cx="3178731" cy="356235"/>
          </a:xfrm>
          <a:prstGeom prst="rect">
            <a:avLst/>
          </a:prstGeom>
          <a:noFill/>
          <a:ln/>
        </p:spPr>
        <p:txBody>
          <a:bodyPr wrap="none" lIns="0" tIns="0" rIns="0" bIns="0" rtlCol="0" anchor="t"/>
          <a:lstStyle/>
          <a:p>
            <a:pPr marL="0" indent="0" algn="l">
              <a:lnSpc>
                <a:spcPts val="2800"/>
              </a:lnSpc>
              <a:buNone/>
            </a:pPr>
            <a:r>
              <a:rPr lang="en-US" sz="2200" b="1" dirty="0">
                <a:solidFill>
                  <a:srgbClr val="9998FF"/>
                </a:solidFill>
                <a:latin typeface="Barlow Bold" pitchFamily="34" charset="0"/>
                <a:ea typeface="Barlow Bold" pitchFamily="34" charset="-122"/>
                <a:cs typeface="Barlow Bold" pitchFamily="34" charset="-120"/>
              </a:rPr>
              <a:t>Optimization Formulation</a:t>
            </a:r>
            <a:endParaRPr lang="en-US" sz="2200" dirty="0"/>
          </a:p>
        </p:txBody>
      </p:sp>
      <p:sp>
        <p:nvSpPr>
          <p:cNvPr id="9" name="Text 7"/>
          <p:cNvSpPr/>
          <p:nvPr/>
        </p:nvSpPr>
        <p:spPr>
          <a:xfrm>
            <a:off x="7587139" y="3441978"/>
            <a:ext cx="6292572" cy="346710"/>
          </a:xfrm>
          <a:prstGeom prst="rect">
            <a:avLst/>
          </a:prstGeom>
          <a:noFill/>
          <a:ln/>
        </p:spPr>
        <p:txBody>
          <a:bodyPr wrap="none" lIns="0" tIns="0" rIns="0" bIns="0" rtlCol="0" anchor="t"/>
          <a:lstStyle/>
          <a:p>
            <a:pPr marL="342900" indent="-342900" algn="l">
              <a:lnSpc>
                <a:spcPts val="2700"/>
              </a:lnSpc>
              <a:buSzPct val="100000"/>
              <a:buChar char="•"/>
            </a:pPr>
            <a:r>
              <a:rPr lang="en-US" sz="1700" dirty="0">
                <a:solidFill>
                  <a:srgbClr val="EEEFF5"/>
                </a:solidFill>
                <a:latin typeface="Montserrat" pitchFamily="34" charset="0"/>
                <a:ea typeface="Montserrat" pitchFamily="34" charset="-122"/>
                <a:cs typeface="Montserrat" pitchFamily="34" charset="-120"/>
              </a:rPr>
              <a:t>Define decision variables and fraud probability</a:t>
            </a:r>
            <a:endParaRPr lang="en-US" sz="1700" dirty="0"/>
          </a:p>
        </p:txBody>
      </p:sp>
      <p:sp>
        <p:nvSpPr>
          <p:cNvPr id="10" name="Text 8"/>
          <p:cNvSpPr/>
          <p:nvPr/>
        </p:nvSpPr>
        <p:spPr>
          <a:xfrm>
            <a:off x="7587139" y="3864412"/>
            <a:ext cx="6292572" cy="693420"/>
          </a:xfrm>
          <a:prstGeom prst="rect">
            <a:avLst/>
          </a:prstGeom>
          <a:noFill/>
          <a:ln/>
        </p:spPr>
        <p:txBody>
          <a:bodyPr wrap="square" lIns="0" tIns="0" rIns="0" bIns="0" rtlCol="0" anchor="t"/>
          <a:lstStyle/>
          <a:p>
            <a:pPr marL="342900" indent="-342900" algn="l">
              <a:lnSpc>
                <a:spcPts val="2700"/>
              </a:lnSpc>
              <a:buSzPct val="100000"/>
              <a:buChar char="•"/>
            </a:pPr>
            <a:r>
              <a:rPr lang="en-US" sz="1700" dirty="0">
                <a:solidFill>
                  <a:srgbClr val="EEEFF5"/>
                </a:solidFill>
                <a:latin typeface="Montserrat" pitchFamily="34" charset="0"/>
                <a:ea typeface="Montserrat" pitchFamily="34" charset="-122"/>
                <a:cs typeface="Montserrat" pitchFamily="34" charset="-120"/>
              </a:rPr>
              <a:t>Objective function based on expected misclassification cost</a:t>
            </a:r>
            <a:endParaRPr lang="en-US" sz="1700" dirty="0"/>
          </a:p>
        </p:txBody>
      </p:sp>
      <p:sp>
        <p:nvSpPr>
          <p:cNvPr id="11" name="Text 9"/>
          <p:cNvSpPr/>
          <p:nvPr/>
        </p:nvSpPr>
        <p:spPr>
          <a:xfrm>
            <a:off x="7587139" y="4633555"/>
            <a:ext cx="6292572" cy="346710"/>
          </a:xfrm>
          <a:prstGeom prst="rect">
            <a:avLst/>
          </a:prstGeom>
          <a:noFill/>
          <a:ln/>
        </p:spPr>
        <p:txBody>
          <a:bodyPr wrap="none" lIns="0" tIns="0" rIns="0" bIns="0" rtlCol="0" anchor="t"/>
          <a:lstStyle/>
          <a:p>
            <a:pPr marL="342900" indent="-342900" algn="l">
              <a:lnSpc>
                <a:spcPts val="2700"/>
              </a:lnSpc>
              <a:buSzPct val="100000"/>
              <a:buChar char="•"/>
            </a:pPr>
            <a:r>
              <a:rPr lang="en-US" sz="1700" dirty="0">
                <a:solidFill>
                  <a:srgbClr val="EEEFF5"/>
                </a:solidFill>
                <a:latin typeface="Montserrat" pitchFamily="34" charset="0"/>
                <a:ea typeface="Montserrat" pitchFamily="34" charset="-122"/>
                <a:cs typeface="Montserrat" pitchFamily="34" charset="-120"/>
              </a:rPr>
              <a:t>Constraints from transaction patterns</a:t>
            </a:r>
            <a:endParaRPr lang="en-US" sz="1700" dirty="0"/>
          </a:p>
        </p:txBody>
      </p:sp>
      <p:sp>
        <p:nvSpPr>
          <p:cNvPr id="12" name="Text 10"/>
          <p:cNvSpPr/>
          <p:nvPr/>
        </p:nvSpPr>
        <p:spPr>
          <a:xfrm>
            <a:off x="7587139" y="5196840"/>
            <a:ext cx="3332678" cy="356235"/>
          </a:xfrm>
          <a:prstGeom prst="rect">
            <a:avLst/>
          </a:prstGeom>
          <a:noFill/>
          <a:ln/>
        </p:spPr>
        <p:txBody>
          <a:bodyPr wrap="none" lIns="0" tIns="0" rIns="0" bIns="0" rtlCol="0" anchor="t"/>
          <a:lstStyle/>
          <a:p>
            <a:pPr marL="0" indent="0" algn="l">
              <a:lnSpc>
                <a:spcPts val="2800"/>
              </a:lnSpc>
              <a:buNone/>
            </a:pPr>
            <a:r>
              <a:rPr lang="en-US" sz="2200" b="1" dirty="0">
                <a:solidFill>
                  <a:srgbClr val="9998FF"/>
                </a:solidFill>
                <a:latin typeface="Barlow Bold" pitchFamily="34" charset="0"/>
                <a:ea typeface="Barlow Bold" pitchFamily="34" charset="-122"/>
                <a:cs typeface="Barlow Bold" pitchFamily="34" charset="-120"/>
              </a:rPr>
              <a:t>Solution Approach &amp; Tools</a:t>
            </a:r>
            <a:endParaRPr lang="en-US" sz="2200" dirty="0"/>
          </a:p>
        </p:txBody>
      </p:sp>
      <p:sp>
        <p:nvSpPr>
          <p:cNvPr id="13" name="Text 11"/>
          <p:cNvSpPr/>
          <p:nvPr/>
        </p:nvSpPr>
        <p:spPr>
          <a:xfrm>
            <a:off x="7587139" y="5769650"/>
            <a:ext cx="6292572" cy="346710"/>
          </a:xfrm>
          <a:prstGeom prst="rect">
            <a:avLst/>
          </a:prstGeom>
          <a:noFill/>
          <a:ln/>
        </p:spPr>
        <p:txBody>
          <a:bodyPr wrap="none" lIns="0" tIns="0" rIns="0" bIns="0" rtlCol="0" anchor="t"/>
          <a:lstStyle/>
          <a:p>
            <a:pPr marL="342900" indent="-342900" algn="l">
              <a:lnSpc>
                <a:spcPts val="2700"/>
              </a:lnSpc>
              <a:buSzPct val="100000"/>
              <a:buChar char="•"/>
            </a:pPr>
            <a:r>
              <a:rPr lang="en-US" sz="1700" dirty="0">
                <a:solidFill>
                  <a:srgbClr val="EEEFF5"/>
                </a:solidFill>
                <a:latin typeface="Montserrat" pitchFamily="34" charset="0"/>
                <a:ea typeface="Montserrat" pitchFamily="34" charset="-122"/>
                <a:cs typeface="Montserrat" pitchFamily="34" charset="-120"/>
              </a:rPr>
              <a:t>Linear/Quadratic Programming, Gradient Descent</a:t>
            </a:r>
            <a:endParaRPr lang="en-US" sz="1700" dirty="0"/>
          </a:p>
        </p:txBody>
      </p:sp>
      <p:sp>
        <p:nvSpPr>
          <p:cNvPr id="14" name="Text 12"/>
          <p:cNvSpPr/>
          <p:nvPr/>
        </p:nvSpPr>
        <p:spPr>
          <a:xfrm>
            <a:off x="7587139" y="6192083"/>
            <a:ext cx="6292572" cy="346710"/>
          </a:xfrm>
          <a:prstGeom prst="rect">
            <a:avLst/>
          </a:prstGeom>
          <a:noFill/>
          <a:ln/>
        </p:spPr>
        <p:txBody>
          <a:bodyPr wrap="none" lIns="0" tIns="0" rIns="0" bIns="0" rtlCol="0" anchor="t"/>
          <a:lstStyle/>
          <a:p>
            <a:pPr marL="342900" indent="-342900" algn="l">
              <a:lnSpc>
                <a:spcPts val="2700"/>
              </a:lnSpc>
              <a:buSzPct val="100000"/>
              <a:buChar char="•"/>
            </a:pPr>
            <a:r>
              <a:rPr lang="en-US" sz="1700" dirty="0">
                <a:solidFill>
                  <a:srgbClr val="EEEFF5"/>
                </a:solidFill>
                <a:latin typeface="Montserrat" pitchFamily="34" charset="0"/>
                <a:ea typeface="Montserrat" pitchFamily="34" charset="-122"/>
                <a:cs typeface="Montserrat" pitchFamily="34" charset="-120"/>
              </a:rPr>
              <a:t>Python/R with cvxpy, scikit-learn, pandas</a:t>
            </a:r>
            <a:endParaRPr lang="en-US" sz="1700" dirty="0"/>
          </a:p>
        </p:txBody>
      </p:sp>
      <p:sp>
        <p:nvSpPr>
          <p:cNvPr id="16" name="Rectangle 15">
            <a:extLst>
              <a:ext uri="{FF2B5EF4-FFF2-40B4-BE49-F238E27FC236}">
                <a16:creationId xmlns:a16="http://schemas.microsoft.com/office/drawing/2014/main" id="{FC0F49A9-8648-F989-FDF9-718CCB360B2B}"/>
              </a:ext>
            </a:extLst>
          </p:cNvPr>
          <p:cNvSpPr/>
          <p:nvPr/>
        </p:nvSpPr>
        <p:spPr>
          <a:xfrm>
            <a:off x="12903200" y="7772400"/>
            <a:ext cx="1587500" cy="3429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44709" y="1414701"/>
            <a:ext cx="7550587" cy="712708"/>
          </a:xfrm>
          <a:prstGeom prst="rect">
            <a:avLst/>
          </a:prstGeom>
          <a:noFill/>
          <a:ln/>
        </p:spPr>
        <p:txBody>
          <a:bodyPr wrap="none" lIns="0" tIns="0" rIns="0" bIns="0" rtlCol="0" anchor="t"/>
          <a:lstStyle/>
          <a:p>
            <a:pPr marL="0" indent="0" algn="l">
              <a:lnSpc>
                <a:spcPts val="5600"/>
              </a:lnSpc>
              <a:buNone/>
            </a:pPr>
            <a:r>
              <a:rPr lang="en-US" sz="4450" b="1" dirty="0">
                <a:solidFill>
                  <a:srgbClr val="9998FF"/>
                </a:solidFill>
                <a:latin typeface="Barlow Bold" pitchFamily="34" charset="0"/>
                <a:ea typeface="Barlow Bold" pitchFamily="34" charset="-122"/>
                <a:cs typeface="Barlow Bold" pitchFamily="34" charset="-120"/>
              </a:rPr>
              <a:t>Data Description and Cleaning</a:t>
            </a:r>
            <a:endParaRPr lang="en-US" sz="4450" dirty="0"/>
          </a:p>
        </p:txBody>
      </p:sp>
      <p:sp>
        <p:nvSpPr>
          <p:cNvPr id="4" name="Shape 1"/>
          <p:cNvSpPr/>
          <p:nvPr/>
        </p:nvSpPr>
        <p:spPr>
          <a:xfrm>
            <a:off x="6244709" y="2452330"/>
            <a:ext cx="7627382" cy="1612702"/>
          </a:xfrm>
          <a:prstGeom prst="roundRect">
            <a:avLst>
              <a:gd name="adj" fmla="val 12091"/>
            </a:avLst>
          </a:prstGeom>
          <a:solidFill>
            <a:srgbClr val="282C32"/>
          </a:solidFill>
          <a:ln/>
          <a:effectLst>
            <a:outerShdw blurRad="53340" dist="26670" dir="13500000" algn="bl" rotWithShape="0">
              <a:srgbClr val="FFFFFF">
                <a:alpha val="10000"/>
              </a:srgbClr>
            </a:outerShdw>
          </a:effectLst>
        </p:spPr>
        <p:txBody>
          <a:bodyPr/>
          <a:lstStyle/>
          <a:p>
            <a:endParaRPr lang="en-US"/>
          </a:p>
        </p:txBody>
      </p:sp>
      <p:sp>
        <p:nvSpPr>
          <p:cNvPr id="5" name="Text 2"/>
          <p:cNvSpPr/>
          <p:nvPr/>
        </p:nvSpPr>
        <p:spPr>
          <a:xfrm>
            <a:off x="6461284" y="2668905"/>
            <a:ext cx="2850713" cy="356235"/>
          </a:xfrm>
          <a:prstGeom prst="rect">
            <a:avLst/>
          </a:prstGeom>
          <a:noFill/>
          <a:ln/>
        </p:spPr>
        <p:txBody>
          <a:bodyPr wrap="none" lIns="0" tIns="0" rIns="0" bIns="0" rtlCol="0" anchor="t"/>
          <a:lstStyle/>
          <a:p>
            <a:pPr marL="0" indent="0" algn="l">
              <a:lnSpc>
                <a:spcPts val="2800"/>
              </a:lnSpc>
              <a:buNone/>
            </a:pPr>
            <a:r>
              <a:rPr lang="en-US" sz="2200" b="1" dirty="0">
                <a:solidFill>
                  <a:srgbClr val="EEEFF5"/>
                </a:solidFill>
                <a:latin typeface="Barlow Bold" pitchFamily="34" charset="0"/>
                <a:ea typeface="Barlow Bold" pitchFamily="34" charset="-122"/>
                <a:cs typeface="Barlow Bold" pitchFamily="34" charset="-120"/>
              </a:rPr>
              <a:t>Dataset Overview</a:t>
            </a:r>
            <a:endParaRPr lang="en-US" sz="2200" dirty="0"/>
          </a:p>
        </p:txBody>
      </p:sp>
      <p:sp>
        <p:nvSpPr>
          <p:cNvPr id="6" name="Text 3"/>
          <p:cNvSpPr/>
          <p:nvPr/>
        </p:nvSpPr>
        <p:spPr>
          <a:xfrm>
            <a:off x="6461284" y="3155037"/>
            <a:ext cx="7194233" cy="693420"/>
          </a:xfrm>
          <a:prstGeom prst="rect">
            <a:avLst/>
          </a:prstGeom>
          <a:noFill/>
          <a:ln/>
        </p:spPr>
        <p:txBody>
          <a:bodyPr wrap="square" lIns="0" tIns="0" rIns="0" bIns="0" rtlCol="0" anchor="t"/>
          <a:lstStyle/>
          <a:p>
            <a:pPr marL="0" indent="0" algn="l">
              <a:lnSpc>
                <a:spcPts val="2700"/>
              </a:lnSpc>
              <a:buNone/>
            </a:pPr>
            <a:r>
              <a:rPr lang="en-US" sz="1700" dirty="0">
                <a:solidFill>
                  <a:srgbClr val="EEEFF5"/>
                </a:solidFill>
                <a:latin typeface="Montserrat" pitchFamily="34" charset="0"/>
                <a:ea typeface="Montserrat" pitchFamily="34" charset="-122"/>
                <a:cs typeface="Montserrat" pitchFamily="34" charset="-120"/>
              </a:rPr>
              <a:t>Over 284,000 transactions with 492 fraud cases (0.17%). Features include time, amount, and 28 anonymized PCA components.</a:t>
            </a:r>
            <a:endParaRPr lang="en-US" sz="1700" dirty="0"/>
          </a:p>
        </p:txBody>
      </p:sp>
      <p:sp>
        <p:nvSpPr>
          <p:cNvPr id="7" name="Shape 4"/>
          <p:cNvSpPr/>
          <p:nvPr/>
        </p:nvSpPr>
        <p:spPr>
          <a:xfrm>
            <a:off x="6244709" y="4281607"/>
            <a:ext cx="7627382" cy="2533293"/>
          </a:xfrm>
          <a:prstGeom prst="roundRect">
            <a:avLst>
              <a:gd name="adj" fmla="val 7697"/>
            </a:avLst>
          </a:prstGeom>
          <a:solidFill>
            <a:srgbClr val="282C32"/>
          </a:solidFill>
          <a:ln/>
          <a:effectLst>
            <a:outerShdw blurRad="53340" dist="26670" dir="13500000" algn="bl" rotWithShape="0">
              <a:srgbClr val="FFFFFF">
                <a:alpha val="10000"/>
              </a:srgbClr>
            </a:outerShdw>
          </a:effectLst>
        </p:spPr>
        <p:txBody>
          <a:bodyPr/>
          <a:lstStyle/>
          <a:p>
            <a:endParaRPr lang="en-US"/>
          </a:p>
        </p:txBody>
      </p:sp>
      <p:sp>
        <p:nvSpPr>
          <p:cNvPr id="8" name="Text 5"/>
          <p:cNvSpPr/>
          <p:nvPr/>
        </p:nvSpPr>
        <p:spPr>
          <a:xfrm>
            <a:off x="6461284" y="4498181"/>
            <a:ext cx="2850713" cy="356235"/>
          </a:xfrm>
          <a:prstGeom prst="rect">
            <a:avLst/>
          </a:prstGeom>
          <a:noFill/>
          <a:ln/>
        </p:spPr>
        <p:txBody>
          <a:bodyPr wrap="none" lIns="0" tIns="0" rIns="0" bIns="0" rtlCol="0" anchor="t"/>
          <a:lstStyle/>
          <a:p>
            <a:pPr marL="0" indent="0" algn="l">
              <a:lnSpc>
                <a:spcPts val="2800"/>
              </a:lnSpc>
              <a:buNone/>
            </a:pPr>
            <a:r>
              <a:rPr lang="en-US" sz="2200" b="1" dirty="0">
                <a:solidFill>
                  <a:srgbClr val="EEEFF5"/>
                </a:solidFill>
                <a:latin typeface="Barlow Bold" pitchFamily="34" charset="0"/>
                <a:ea typeface="Barlow Bold" pitchFamily="34" charset="-122"/>
                <a:cs typeface="Barlow Bold" pitchFamily="34" charset="-120"/>
              </a:rPr>
              <a:t>Data Cleaning</a:t>
            </a:r>
            <a:endParaRPr lang="en-US" sz="2200" dirty="0"/>
          </a:p>
        </p:txBody>
      </p:sp>
      <p:sp>
        <p:nvSpPr>
          <p:cNvPr id="9" name="Text 6"/>
          <p:cNvSpPr/>
          <p:nvPr/>
        </p:nvSpPr>
        <p:spPr>
          <a:xfrm>
            <a:off x="6461284" y="4984313"/>
            <a:ext cx="7194233" cy="346710"/>
          </a:xfrm>
          <a:prstGeom prst="rect">
            <a:avLst/>
          </a:prstGeom>
          <a:noFill/>
          <a:ln/>
        </p:spPr>
        <p:txBody>
          <a:bodyPr wrap="none" lIns="0" tIns="0" rIns="0" bIns="0" rtlCol="0" anchor="t"/>
          <a:lstStyle/>
          <a:p>
            <a:pPr marL="342900" indent="-342900" algn="l">
              <a:lnSpc>
                <a:spcPts val="2700"/>
              </a:lnSpc>
              <a:buSzPct val="100000"/>
              <a:buChar char="•"/>
            </a:pPr>
            <a:r>
              <a:rPr lang="en-US" sz="1700" dirty="0">
                <a:solidFill>
                  <a:srgbClr val="EEEFF5"/>
                </a:solidFill>
                <a:latin typeface="Montserrat" pitchFamily="34" charset="0"/>
                <a:ea typeface="Montserrat" pitchFamily="34" charset="-122"/>
                <a:cs typeface="Montserrat" pitchFamily="34" charset="-120"/>
              </a:rPr>
              <a:t>No missing values found</a:t>
            </a:r>
            <a:endParaRPr lang="en-US" sz="1700" dirty="0"/>
          </a:p>
        </p:txBody>
      </p:sp>
      <p:sp>
        <p:nvSpPr>
          <p:cNvPr id="10" name="Text 7"/>
          <p:cNvSpPr/>
          <p:nvPr/>
        </p:nvSpPr>
        <p:spPr>
          <a:xfrm>
            <a:off x="6461284" y="5406747"/>
            <a:ext cx="7194233" cy="346710"/>
          </a:xfrm>
          <a:prstGeom prst="rect">
            <a:avLst/>
          </a:prstGeom>
          <a:noFill/>
          <a:ln/>
        </p:spPr>
        <p:txBody>
          <a:bodyPr wrap="none" lIns="0" tIns="0" rIns="0" bIns="0" rtlCol="0" anchor="t"/>
          <a:lstStyle/>
          <a:p>
            <a:pPr marL="342900" indent="-342900" algn="l">
              <a:lnSpc>
                <a:spcPts val="2700"/>
              </a:lnSpc>
              <a:buSzPct val="100000"/>
              <a:buChar char="•"/>
            </a:pPr>
            <a:r>
              <a:rPr lang="en-US" sz="1700" dirty="0">
                <a:solidFill>
                  <a:srgbClr val="EEEFF5"/>
                </a:solidFill>
                <a:latin typeface="Montserrat" pitchFamily="34" charset="0"/>
                <a:ea typeface="Montserrat" pitchFamily="34" charset="-122"/>
                <a:cs typeface="Montserrat" pitchFamily="34" charset="-120"/>
              </a:rPr>
              <a:t>Normalized 'Amount' using Min-Max scaling</a:t>
            </a:r>
            <a:endParaRPr lang="en-US" sz="1700" dirty="0"/>
          </a:p>
        </p:txBody>
      </p:sp>
      <p:sp>
        <p:nvSpPr>
          <p:cNvPr id="11" name="Text 8"/>
          <p:cNvSpPr/>
          <p:nvPr/>
        </p:nvSpPr>
        <p:spPr>
          <a:xfrm>
            <a:off x="6461284" y="5829181"/>
            <a:ext cx="7194233" cy="346710"/>
          </a:xfrm>
          <a:prstGeom prst="rect">
            <a:avLst/>
          </a:prstGeom>
          <a:noFill/>
          <a:ln/>
        </p:spPr>
        <p:txBody>
          <a:bodyPr wrap="none" lIns="0" tIns="0" rIns="0" bIns="0" rtlCol="0" anchor="t"/>
          <a:lstStyle/>
          <a:p>
            <a:pPr marL="342900" indent="-342900" algn="l">
              <a:lnSpc>
                <a:spcPts val="2700"/>
              </a:lnSpc>
              <a:buSzPct val="100000"/>
              <a:buChar char="•"/>
            </a:pPr>
            <a:r>
              <a:rPr lang="en-US" sz="1700" dirty="0">
                <a:solidFill>
                  <a:srgbClr val="EEEFF5"/>
                </a:solidFill>
                <a:latin typeface="Montserrat" pitchFamily="34" charset="0"/>
                <a:ea typeface="Montserrat" pitchFamily="34" charset="-122"/>
                <a:cs typeface="Montserrat" pitchFamily="34" charset="-120"/>
              </a:rPr>
              <a:t>Split into 80% training and 20% test sets</a:t>
            </a:r>
            <a:endParaRPr lang="en-US" sz="1700" dirty="0"/>
          </a:p>
        </p:txBody>
      </p:sp>
      <p:sp>
        <p:nvSpPr>
          <p:cNvPr id="12" name="Text 9"/>
          <p:cNvSpPr/>
          <p:nvPr/>
        </p:nvSpPr>
        <p:spPr>
          <a:xfrm>
            <a:off x="6461284" y="6251615"/>
            <a:ext cx="7194233" cy="346710"/>
          </a:xfrm>
          <a:prstGeom prst="rect">
            <a:avLst/>
          </a:prstGeom>
          <a:noFill/>
          <a:ln/>
        </p:spPr>
        <p:txBody>
          <a:bodyPr wrap="none" lIns="0" tIns="0" rIns="0" bIns="0" rtlCol="0" anchor="t"/>
          <a:lstStyle/>
          <a:p>
            <a:pPr marL="342900" indent="-342900" algn="l">
              <a:lnSpc>
                <a:spcPts val="2700"/>
              </a:lnSpc>
              <a:buSzPct val="100000"/>
              <a:buChar char="•"/>
            </a:pPr>
            <a:r>
              <a:rPr lang="en-US" sz="1700" dirty="0">
                <a:solidFill>
                  <a:srgbClr val="EEEFF5"/>
                </a:solidFill>
                <a:latin typeface="Montserrat" pitchFamily="34" charset="0"/>
                <a:ea typeface="Montserrat" pitchFamily="34" charset="-122"/>
                <a:cs typeface="Montserrat" pitchFamily="34" charset="-120"/>
              </a:rPr>
              <a:t>Balanced classes using SMOTE to address imbalance</a:t>
            </a:r>
            <a:endParaRPr lang="en-US" sz="1700" dirty="0"/>
          </a:p>
        </p:txBody>
      </p:sp>
      <p:sp>
        <p:nvSpPr>
          <p:cNvPr id="13" name="Rectangle 12">
            <a:extLst>
              <a:ext uri="{FF2B5EF4-FFF2-40B4-BE49-F238E27FC236}">
                <a16:creationId xmlns:a16="http://schemas.microsoft.com/office/drawing/2014/main" id="{417D6F6A-5FF0-3334-00AD-7772867FEC0A}"/>
              </a:ext>
            </a:extLst>
          </p:cNvPr>
          <p:cNvSpPr/>
          <p:nvPr/>
        </p:nvSpPr>
        <p:spPr>
          <a:xfrm>
            <a:off x="12880816" y="7785100"/>
            <a:ext cx="1622583" cy="3175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44709" y="820579"/>
            <a:ext cx="7627382" cy="1425416"/>
          </a:xfrm>
          <a:prstGeom prst="rect">
            <a:avLst/>
          </a:prstGeom>
          <a:noFill/>
          <a:ln/>
        </p:spPr>
        <p:txBody>
          <a:bodyPr wrap="square" lIns="0" tIns="0" rIns="0" bIns="0" rtlCol="0" anchor="t"/>
          <a:lstStyle/>
          <a:p>
            <a:pPr marL="0" indent="0" algn="l">
              <a:lnSpc>
                <a:spcPts val="5600"/>
              </a:lnSpc>
              <a:buNone/>
            </a:pPr>
            <a:r>
              <a:rPr lang="en-US" sz="4450" b="1" dirty="0">
                <a:solidFill>
                  <a:srgbClr val="9998FF"/>
                </a:solidFill>
                <a:latin typeface="Barlow Bold" pitchFamily="34" charset="0"/>
                <a:ea typeface="Barlow Bold" pitchFamily="34" charset="-122"/>
                <a:cs typeface="Barlow Bold" pitchFamily="34" charset="-120"/>
              </a:rPr>
              <a:t>Analysis and Optimization Problem Formulation</a:t>
            </a:r>
            <a:endParaRPr lang="en-US" sz="4450" dirty="0"/>
          </a:p>
        </p:txBody>
      </p:sp>
      <p:pic>
        <p:nvPicPr>
          <p:cNvPr id="4" name="Image 1" descr="preencoded.png"/>
          <p:cNvPicPr>
            <a:picLocks noChangeAspect="1"/>
          </p:cNvPicPr>
          <p:nvPr/>
        </p:nvPicPr>
        <p:blipFill>
          <a:blip r:embed="rId4"/>
          <a:stretch>
            <a:fillRect/>
          </a:stretch>
        </p:blipFill>
        <p:spPr>
          <a:xfrm>
            <a:off x="6244709" y="2570917"/>
            <a:ext cx="1083231" cy="1612702"/>
          </a:xfrm>
          <a:prstGeom prst="rect">
            <a:avLst/>
          </a:prstGeom>
        </p:spPr>
      </p:pic>
      <p:sp>
        <p:nvSpPr>
          <p:cNvPr id="5" name="Text 1"/>
          <p:cNvSpPr/>
          <p:nvPr/>
        </p:nvSpPr>
        <p:spPr>
          <a:xfrm>
            <a:off x="7652861" y="2787491"/>
            <a:ext cx="2850713" cy="356235"/>
          </a:xfrm>
          <a:prstGeom prst="rect">
            <a:avLst/>
          </a:prstGeom>
          <a:noFill/>
          <a:ln/>
        </p:spPr>
        <p:txBody>
          <a:bodyPr wrap="none" lIns="0" tIns="0" rIns="0" bIns="0" rtlCol="0" anchor="t"/>
          <a:lstStyle/>
          <a:p>
            <a:pPr marL="0" indent="0" algn="l">
              <a:lnSpc>
                <a:spcPts val="2800"/>
              </a:lnSpc>
              <a:buNone/>
            </a:pPr>
            <a:r>
              <a:rPr lang="en-US" sz="2200" b="1" dirty="0">
                <a:solidFill>
                  <a:srgbClr val="EEEFF5"/>
                </a:solidFill>
                <a:latin typeface="Barlow Bold" pitchFamily="34" charset="0"/>
                <a:ea typeface="Barlow Bold" pitchFamily="34" charset="-122"/>
                <a:cs typeface="Barlow Bold" pitchFamily="34" charset="-120"/>
              </a:rPr>
              <a:t>Descriptive Statistics</a:t>
            </a:r>
            <a:endParaRPr lang="en-US" sz="2200" dirty="0"/>
          </a:p>
        </p:txBody>
      </p:sp>
      <p:sp>
        <p:nvSpPr>
          <p:cNvPr id="6" name="Text 2"/>
          <p:cNvSpPr/>
          <p:nvPr/>
        </p:nvSpPr>
        <p:spPr>
          <a:xfrm>
            <a:off x="7652861" y="3273623"/>
            <a:ext cx="6219230" cy="693420"/>
          </a:xfrm>
          <a:prstGeom prst="rect">
            <a:avLst/>
          </a:prstGeom>
          <a:noFill/>
          <a:ln/>
        </p:spPr>
        <p:txBody>
          <a:bodyPr wrap="square" lIns="0" tIns="0" rIns="0" bIns="0" rtlCol="0" anchor="t"/>
          <a:lstStyle/>
          <a:p>
            <a:pPr marL="0" indent="0" algn="l">
              <a:lnSpc>
                <a:spcPts val="2700"/>
              </a:lnSpc>
              <a:buNone/>
            </a:pPr>
            <a:r>
              <a:rPr lang="en-US" sz="1700" dirty="0">
                <a:solidFill>
                  <a:srgbClr val="EEEFF5"/>
                </a:solidFill>
                <a:latin typeface="Montserrat" pitchFamily="34" charset="0"/>
                <a:ea typeface="Montserrat" pitchFamily="34" charset="-122"/>
                <a:cs typeface="Montserrat" pitchFamily="34" charset="-120"/>
              </a:rPr>
              <a:t>Analyzed transaction amounts and time distributions; visualized class imbalance and PCA feature correlations.</a:t>
            </a:r>
            <a:endParaRPr lang="en-US" sz="1700" dirty="0"/>
          </a:p>
        </p:txBody>
      </p:sp>
      <p:pic>
        <p:nvPicPr>
          <p:cNvPr id="7" name="Image 2" descr="preencoded.png"/>
          <p:cNvPicPr>
            <a:picLocks noChangeAspect="1"/>
          </p:cNvPicPr>
          <p:nvPr/>
        </p:nvPicPr>
        <p:blipFill>
          <a:blip r:embed="rId5"/>
          <a:stretch>
            <a:fillRect/>
          </a:stretch>
        </p:blipFill>
        <p:spPr>
          <a:xfrm>
            <a:off x="6244709" y="4183618"/>
            <a:ext cx="1083231" cy="1612702"/>
          </a:xfrm>
          <a:prstGeom prst="rect">
            <a:avLst/>
          </a:prstGeom>
        </p:spPr>
      </p:pic>
      <p:sp>
        <p:nvSpPr>
          <p:cNvPr id="8" name="Text 3"/>
          <p:cNvSpPr/>
          <p:nvPr/>
        </p:nvSpPr>
        <p:spPr>
          <a:xfrm>
            <a:off x="7652861" y="4400193"/>
            <a:ext cx="2850713" cy="356235"/>
          </a:xfrm>
          <a:prstGeom prst="rect">
            <a:avLst/>
          </a:prstGeom>
          <a:noFill/>
          <a:ln/>
        </p:spPr>
        <p:txBody>
          <a:bodyPr wrap="none" lIns="0" tIns="0" rIns="0" bIns="0" rtlCol="0" anchor="t"/>
          <a:lstStyle/>
          <a:p>
            <a:pPr marL="0" indent="0" algn="l">
              <a:lnSpc>
                <a:spcPts val="2800"/>
              </a:lnSpc>
              <a:buNone/>
            </a:pPr>
            <a:r>
              <a:rPr lang="en-US" sz="2200" b="1" dirty="0">
                <a:solidFill>
                  <a:srgbClr val="EEEFF5"/>
                </a:solidFill>
                <a:latin typeface="Barlow Bold" pitchFamily="34" charset="0"/>
                <a:ea typeface="Barlow Bold" pitchFamily="34" charset="-122"/>
                <a:cs typeface="Barlow Bold" pitchFamily="34" charset="-120"/>
              </a:rPr>
              <a:t>Optimization Model</a:t>
            </a:r>
            <a:endParaRPr lang="en-US" sz="2200" dirty="0"/>
          </a:p>
        </p:txBody>
      </p:sp>
      <p:sp>
        <p:nvSpPr>
          <p:cNvPr id="9" name="Text 4"/>
          <p:cNvSpPr/>
          <p:nvPr/>
        </p:nvSpPr>
        <p:spPr>
          <a:xfrm>
            <a:off x="7652861" y="4886325"/>
            <a:ext cx="6219230" cy="693420"/>
          </a:xfrm>
          <a:prstGeom prst="rect">
            <a:avLst/>
          </a:prstGeom>
          <a:noFill/>
          <a:ln/>
        </p:spPr>
        <p:txBody>
          <a:bodyPr wrap="square" lIns="0" tIns="0" rIns="0" bIns="0" rtlCol="0" anchor="t"/>
          <a:lstStyle/>
          <a:p>
            <a:pPr marL="0" indent="0" algn="l">
              <a:lnSpc>
                <a:spcPts val="2700"/>
              </a:lnSpc>
              <a:buNone/>
            </a:pPr>
            <a:r>
              <a:rPr lang="en-US" sz="1700" dirty="0">
                <a:solidFill>
                  <a:srgbClr val="EEEFF5"/>
                </a:solidFill>
                <a:latin typeface="Montserrat" pitchFamily="34" charset="0"/>
                <a:ea typeface="Montserrat" pitchFamily="34" charset="-122"/>
                <a:cs typeface="Montserrat" pitchFamily="34" charset="-120"/>
              </a:rPr>
              <a:t>Minimize expected cost combining false positives and false negatives using logistic regression probabilities.</a:t>
            </a:r>
            <a:endParaRPr lang="en-US" sz="1700" dirty="0"/>
          </a:p>
        </p:txBody>
      </p:sp>
      <p:pic>
        <p:nvPicPr>
          <p:cNvPr id="10" name="Image 3" descr="preencoded.png"/>
          <p:cNvPicPr>
            <a:picLocks noChangeAspect="1"/>
          </p:cNvPicPr>
          <p:nvPr/>
        </p:nvPicPr>
        <p:blipFill>
          <a:blip r:embed="rId6"/>
          <a:stretch>
            <a:fillRect/>
          </a:stretch>
        </p:blipFill>
        <p:spPr>
          <a:xfrm>
            <a:off x="6244709" y="5796320"/>
            <a:ext cx="1083231" cy="1612702"/>
          </a:xfrm>
          <a:prstGeom prst="rect">
            <a:avLst/>
          </a:prstGeom>
        </p:spPr>
      </p:pic>
      <p:sp>
        <p:nvSpPr>
          <p:cNvPr id="11" name="Text 5"/>
          <p:cNvSpPr/>
          <p:nvPr/>
        </p:nvSpPr>
        <p:spPr>
          <a:xfrm>
            <a:off x="7652861" y="6012894"/>
            <a:ext cx="3283625" cy="356235"/>
          </a:xfrm>
          <a:prstGeom prst="rect">
            <a:avLst/>
          </a:prstGeom>
          <a:noFill/>
          <a:ln/>
        </p:spPr>
        <p:txBody>
          <a:bodyPr wrap="none" lIns="0" tIns="0" rIns="0" bIns="0" rtlCol="0" anchor="t"/>
          <a:lstStyle/>
          <a:p>
            <a:pPr marL="0" indent="0" algn="l">
              <a:lnSpc>
                <a:spcPts val="2800"/>
              </a:lnSpc>
              <a:buNone/>
            </a:pPr>
            <a:r>
              <a:rPr lang="en-US" sz="2200" b="1" dirty="0">
                <a:solidFill>
                  <a:srgbClr val="EEEFF5"/>
                </a:solidFill>
                <a:latin typeface="Barlow Bold" pitchFamily="34" charset="0"/>
                <a:ea typeface="Barlow Bold" pitchFamily="34" charset="-122"/>
                <a:cs typeface="Barlow Bold" pitchFamily="34" charset="-120"/>
              </a:rPr>
              <a:t>Mathematical Formulation</a:t>
            </a:r>
            <a:endParaRPr lang="en-US" sz="2200" dirty="0"/>
          </a:p>
        </p:txBody>
      </p:sp>
      <p:sp>
        <p:nvSpPr>
          <p:cNvPr id="12" name="Text 6"/>
          <p:cNvSpPr/>
          <p:nvPr/>
        </p:nvSpPr>
        <p:spPr>
          <a:xfrm>
            <a:off x="7652861" y="6499027"/>
            <a:ext cx="6219230" cy="693420"/>
          </a:xfrm>
          <a:prstGeom prst="rect">
            <a:avLst/>
          </a:prstGeom>
          <a:noFill/>
          <a:ln/>
        </p:spPr>
        <p:txBody>
          <a:bodyPr wrap="square" lIns="0" tIns="0" rIns="0" bIns="0" rtlCol="0" anchor="t"/>
          <a:lstStyle/>
          <a:p>
            <a:pPr marL="0" indent="0" algn="l">
              <a:lnSpc>
                <a:spcPts val="2700"/>
              </a:lnSpc>
              <a:buNone/>
            </a:pPr>
            <a:r>
              <a:rPr lang="en-US" sz="1700" dirty="0">
                <a:solidFill>
                  <a:srgbClr val="EEEFF5"/>
                </a:solidFill>
                <a:latin typeface="Montserrat" pitchFamily="34" charset="0"/>
                <a:ea typeface="Montserrat" pitchFamily="34" charset="-122"/>
                <a:cs typeface="Montserrat" pitchFamily="34" charset="-120"/>
              </a:rPr>
              <a:t>Nonlinear problem approximated via Gradient Descent or Quadratic Programming after linearization.</a:t>
            </a:r>
            <a:endParaRPr lang="en-US" sz="1700" dirty="0"/>
          </a:p>
        </p:txBody>
      </p:sp>
      <p:sp>
        <p:nvSpPr>
          <p:cNvPr id="13" name="Rectangle 12">
            <a:extLst>
              <a:ext uri="{FF2B5EF4-FFF2-40B4-BE49-F238E27FC236}">
                <a16:creationId xmlns:a16="http://schemas.microsoft.com/office/drawing/2014/main" id="{5CD8CF36-A0A2-E824-B182-9F194F2E33B9}"/>
              </a:ext>
            </a:extLst>
          </p:cNvPr>
          <p:cNvSpPr/>
          <p:nvPr/>
        </p:nvSpPr>
        <p:spPr>
          <a:xfrm>
            <a:off x="12903200" y="7772400"/>
            <a:ext cx="1549400" cy="3556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58309" y="2063829"/>
            <a:ext cx="12180808" cy="712708"/>
          </a:xfrm>
          <a:prstGeom prst="rect">
            <a:avLst/>
          </a:prstGeom>
          <a:noFill/>
          <a:ln/>
        </p:spPr>
        <p:txBody>
          <a:bodyPr wrap="none" lIns="0" tIns="0" rIns="0" bIns="0" rtlCol="0" anchor="t"/>
          <a:lstStyle/>
          <a:p>
            <a:pPr marL="0" indent="0" algn="l">
              <a:lnSpc>
                <a:spcPts val="5600"/>
              </a:lnSpc>
              <a:buNone/>
            </a:pPr>
            <a:r>
              <a:rPr lang="en-US" sz="4450" b="1" dirty="0">
                <a:solidFill>
                  <a:srgbClr val="9998FF"/>
                </a:solidFill>
                <a:latin typeface="Barlow Bold" pitchFamily="34" charset="0"/>
                <a:ea typeface="Barlow Bold" pitchFamily="34" charset="-122"/>
                <a:cs typeface="Barlow Bold" pitchFamily="34" charset="-120"/>
              </a:rPr>
              <a:t>Model Implementation and Random Components</a:t>
            </a:r>
            <a:endParaRPr lang="en-US" sz="4450" dirty="0"/>
          </a:p>
        </p:txBody>
      </p:sp>
      <p:sp>
        <p:nvSpPr>
          <p:cNvPr id="3" name="Text 1"/>
          <p:cNvSpPr/>
          <p:nvPr/>
        </p:nvSpPr>
        <p:spPr>
          <a:xfrm>
            <a:off x="758309" y="3318034"/>
            <a:ext cx="4484489" cy="356235"/>
          </a:xfrm>
          <a:prstGeom prst="rect">
            <a:avLst/>
          </a:prstGeom>
          <a:noFill/>
          <a:ln/>
        </p:spPr>
        <p:txBody>
          <a:bodyPr wrap="none" lIns="0" tIns="0" rIns="0" bIns="0" rtlCol="0" anchor="t"/>
          <a:lstStyle/>
          <a:p>
            <a:pPr marL="0" indent="0" algn="l">
              <a:lnSpc>
                <a:spcPts val="2800"/>
              </a:lnSpc>
              <a:buNone/>
            </a:pPr>
            <a:r>
              <a:rPr lang="en-US" sz="2200" b="1" dirty="0">
                <a:solidFill>
                  <a:srgbClr val="9998FF"/>
                </a:solidFill>
                <a:latin typeface="Barlow Bold" pitchFamily="34" charset="0"/>
                <a:ea typeface="Barlow Bold" pitchFamily="34" charset="-122"/>
                <a:cs typeface="Barlow Bold" pitchFamily="34" charset="-120"/>
              </a:rPr>
              <a:t>Random Variables and Distributions</a:t>
            </a:r>
            <a:endParaRPr lang="en-US" sz="2200" dirty="0"/>
          </a:p>
        </p:txBody>
      </p:sp>
      <p:sp>
        <p:nvSpPr>
          <p:cNvPr id="4" name="Text 2"/>
          <p:cNvSpPr/>
          <p:nvPr/>
        </p:nvSpPr>
        <p:spPr>
          <a:xfrm>
            <a:off x="758309" y="3890843"/>
            <a:ext cx="6292572" cy="693420"/>
          </a:xfrm>
          <a:prstGeom prst="rect">
            <a:avLst/>
          </a:prstGeom>
          <a:noFill/>
          <a:ln/>
        </p:spPr>
        <p:txBody>
          <a:bodyPr wrap="square" lIns="0" tIns="0" rIns="0" bIns="0" rtlCol="0" anchor="t"/>
          <a:lstStyle/>
          <a:p>
            <a:pPr marL="0" indent="0" algn="l">
              <a:lnSpc>
                <a:spcPts val="2700"/>
              </a:lnSpc>
              <a:buNone/>
            </a:pPr>
            <a:r>
              <a:rPr lang="en-US" sz="1700" dirty="0">
                <a:solidFill>
                  <a:srgbClr val="EEEFF5"/>
                </a:solidFill>
                <a:latin typeface="Montserrat" pitchFamily="34" charset="0"/>
                <a:ea typeface="Montserrat" pitchFamily="34" charset="-122"/>
                <a:cs typeface="Montserrat" pitchFamily="34" charset="-120"/>
              </a:rPr>
              <a:t>Fraud probability modeled by logistic function; feature uncertainty assumed multivariate normal.</a:t>
            </a:r>
            <a:endParaRPr lang="en-US" sz="1700" dirty="0"/>
          </a:p>
        </p:txBody>
      </p:sp>
      <p:sp>
        <p:nvSpPr>
          <p:cNvPr id="5" name="Text 3"/>
          <p:cNvSpPr/>
          <p:nvPr/>
        </p:nvSpPr>
        <p:spPr>
          <a:xfrm>
            <a:off x="758309" y="4779169"/>
            <a:ext cx="6292572" cy="693420"/>
          </a:xfrm>
          <a:prstGeom prst="rect">
            <a:avLst/>
          </a:prstGeom>
          <a:noFill/>
          <a:ln/>
        </p:spPr>
        <p:txBody>
          <a:bodyPr wrap="square" lIns="0" tIns="0" rIns="0" bIns="0" rtlCol="0" anchor="t"/>
          <a:lstStyle/>
          <a:p>
            <a:pPr marL="0" indent="0" algn="l">
              <a:lnSpc>
                <a:spcPts val="2700"/>
              </a:lnSpc>
              <a:buNone/>
            </a:pPr>
            <a:r>
              <a:rPr lang="en-US" sz="1700" dirty="0">
                <a:solidFill>
                  <a:srgbClr val="EEEFF5"/>
                </a:solidFill>
                <a:latin typeface="Montserrat" pitchFamily="34" charset="0"/>
                <a:ea typeface="Montserrat" pitchFamily="34" charset="-122"/>
                <a:cs typeface="Montserrat" pitchFamily="34" charset="-120"/>
              </a:rPr>
              <a:t>Monte Carlo simulations estimate expected costs under uncertainty.</a:t>
            </a:r>
            <a:endParaRPr lang="en-US" sz="1700" dirty="0"/>
          </a:p>
        </p:txBody>
      </p:sp>
      <p:sp>
        <p:nvSpPr>
          <p:cNvPr id="6" name="Text 4"/>
          <p:cNvSpPr/>
          <p:nvPr/>
        </p:nvSpPr>
        <p:spPr>
          <a:xfrm>
            <a:off x="7587139" y="3318034"/>
            <a:ext cx="3533299" cy="356235"/>
          </a:xfrm>
          <a:prstGeom prst="rect">
            <a:avLst/>
          </a:prstGeom>
          <a:noFill/>
          <a:ln/>
        </p:spPr>
        <p:txBody>
          <a:bodyPr wrap="none" lIns="0" tIns="0" rIns="0" bIns="0" rtlCol="0" anchor="t"/>
          <a:lstStyle/>
          <a:p>
            <a:pPr marL="0" indent="0" algn="l">
              <a:lnSpc>
                <a:spcPts val="2800"/>
              </a:lnSpc>
              <a:buNone/>
            </a:pPr>
            <a:r>
              <a:rPr lang="en-US" sz="2200" b="1" dirty="0">
                <a:solidFill>
                  <a:srgbClr val="9998FF"/>
                </a:solidFill>
                <a:latin typeface="Barlow Bold" pitchFamily="34" charset="0"/>
                <a:ea typeface="Barlow Bold" pitchFamily="34" charset="-122"/>
                <a:cs typeface="Barlow Bold" pitchFamily="34" charset="-120"/>
              </a:rPr>
              <a:t>Convex Optimization Models</a:t>
            </a:r>
            <a:endParaRPr lang="en-US" sz="2200" dirty="0"/>
          </a:p>
        </p:txBody>
      </p:sp>
      <p:sp>
        <p:nvSpPr>
          <p:cNvPr id="7" name="Text 5"/>
          <p:cNvSpPr/>
          <p:nvPr/>
        </p:nvSpPr>
        <p:spPr>
          <a:xfrm>
            <a:off x="7587139" y="3890843"/>
            <a:ext cx="6292572" cy="346710"/>
          </a:xfrm>
          <a:prstGeom prst="rect">
            <a:avLst/>
          </a:prstGeom>
          <a:noFill/>
          <a:ln/>
        </p:spPr>
        <p:txBody>
          <a:bodyPr wrap="none" lIns="0" tIns="0" rIns="0" bIns="0" rtlCol="0" anchor="t"/>
          <a:lstStyle/>
          <a:p>
            <a:pPr marL="342900" indent="-342900" algn="l">
              <a:lnSpc>
                <a:spcPts val="2700"/>
              </a:lnSpc>
              <a:buSzPct val="100000"/>
              <a:buChar char="•"/>
            </a:pPr>
            <a:r>
              <a:rPr lang="en-US" sz="1700" dirty="0">
                <a:solidFill>
                  <a:srgbClr val="EEEFF5"/>
                </a:solidFill>
                <a:latin typeface="Montserrat" pitchFamily="34" charset="0"/>
                <a:ea typeface="Montserrat" pitchFamily="34" charset="-122"/>
                <a:cs typeface="Montserrat" pitchFamily="34" charset="-120"/>
              </a:rPr>
              <a:t>Logistic Regression with weighted costs</a:t>
            </a:r>
            <a:endParaRPr lang="en-US" sz="1700" dirty="0"/>
          </a:p>
        </p:txBody>
      </p:sp>
      <p:sp>
        <p:nvSpPr>
          <p:cNvPr id="8" name="Text 6"/>
          <p:cNvSpPr/>
          <p:nvPr/>
        </p:nvSpPr>
        <p:spPr>
          <a:xfrm>
            <a:off x="7587139" y="4313277"/>
            <a:ext cx="6292572" cy="346710"/>
          </a:xfrm>
          <a:prstGeom prst="rect">
            <a:avLst/>
          </a:prstGeom>
          <a:noFill/>
          <a:ln/>
        </p:spPr>
        <p:txBody>
          <a:bodyPr wrap="none" lIns="0" tIns="0" rIns="0" bIns="0" rtlCol="0" anchor="t"/>
          <a:lstStyle/>
          <a:p>
            <a:pPr marL="342900" indent="-342900" algn="l">
              <a:lnSpc>
                <a:spcPts val="2700"/>
              </a:lnSpc>
              <a:buSzPct val="100000"/>
              <a:buChar char="•"/>
            </a:pPr>
            <a:r>
              <a:rPr lang="en-US" sz="1700" dirty="0">
                <a:solidFill>
                  <a:srgbClr val="EEEFF5"/>
                </a:solidFill>
                <a:latin typeface="Montserrat" pitchFamily="34" charset="0"/>
                <a:ea typeface="Montserrat" pitchFamily="34" charset="-122"/>
                <a:cs typeface="Montserrat" pitchFamily="34" charset="-120"/>
              </a:rPr>
              <a:t>Linear Programming for threshold optimization</a:t>
            </a:r>
            <a:endParaRPr lang="en-US" sz="1700" dirty="0"/>
          </a:p>
        </p:txBody>
      </p:sp>
      <p:sp>
        <p:nvSpPr>
          <p:cNvPr id="9" name="Text 7"/>
          <p:cNvSpPr/>
          <p:nvPr/>
        </p:nvSpPr>
        <p:spPr>
          <a:xfrm>
            <a:off x="7587139" y="4735711"/>
            <a:ext cx="6292572" cy="693420"/>
          </a:xfrm>
          <a:prstGeom prst="rect">
            <a:avLst/>
          </a:prstGeom>
          <a:noFill/>
          <a:ln/>
        </p:spPr>
        <p:txBody>
          <a:bodyPr wrap="square" lIns="0" tIns="0" rIns="0" bIns="0" rtlCol="0" anchor="t"/>
          <a:lstStyle/>
          <a:p>
            <a:pPr marL="342900" indent="-342900" algn="l">
              <a:lnSpc>
                <a:spcPts val="2700"/>
              </a:lnSpc>
              <a:buSzPct val="100000"/>
              <a:buChar char="•"/>
            </a:pPr>
            <a:r>
              <a:rPr lang="en-US" sz="1700" dirty="0">
                <a:solidFill>
                  <a:srgbClr val="EEEFF5"/>
                </a:solidFill>
                <a:latin typeface="Montserrat" pitchFamily="34" charset="0"/>
                <a:ea typeface="Montserrat" pitchFamily="34" charset="-122"/>
                <a:cs typeface="Montserrat" pitchFamily="34" charset="-120"/>
              </a:rPr>
              <a:t>Quadratic Programming for regularized cost minimization</a:t>
            </a:r>
            <a:endParaRPr lang="en-US" sz="1700" dirty="0"/>
          </a:p>
        </p:txBody>
      </p:sp>
      <p:sp>
        <p:nvSpPr>
          <p:cNvPr id="10" name="Text 8"/>
          <p:cNvSpPr/>
          <p:nvPr/>
        </p:nvSpPr>
        <p:spPr>
          <a:xfrm>
            <a:off x="7587139" y="5624036"/>
            <a:ext cx="6292572" cy="346710"/>
          </a:xfrm>
          <a:prstGeom prst="rect">
            <a:avLst/>
          </a:prstGeom>
          <a:noFill/>
          <a:ln/>
        </p:spPr>
        <p:txBody>
          <a:bodyPr wrap="none" lIns="0" tIns="0" rIns="0" bIns="0" rtlCol="0" anchor="t"/>
          <a:lstStyle/>
          <a:p>
            <a:pPr marL="0" indent="0" algn="l">
              <a:lnSpc>
                <a:spcPts val="2700"/>
              </a:lnSpc>
              <a:buNone/>
            </a:pPr>
            <a:r>
              <a:rPr lang="en-US" sz="1700" dirty="0">
                <a:solidFill>
                  <a:srgbClr val="EEEFF5"/>
                </a:solidFill>
                <a:latin typeface="Montserrat" pitchFamily="34" charset="0"/>
                <a:ea typeface="Montserrat" pitchFamily="34" charset="-122"/>
                <a:cs typeface="Montserrat" pitchFamily="34" charset="-120"/>
              </a:rPr>
              <a:t>Implemented using Python's cvxpy library.</a:t>
            </a:r>
            <a:endParaRPr lang="en-US" sz="1700" dirty="0"/>
          </a:p>
        </p:txBody>
      </p:sp>
      <p:sp>
        <p:nvSpPr>
          <p:cNvPr id="12" name="Rectangle 11">
            <a:extLst>
              <a:ext uri="{FF2B5EF4-FFF2-40B4-BE49-F238E27FC236}">
                <a16:creationId xmlns:a16="http://schemas.microsoft.com/office/drawing/2014/main" id="{1F811E86-DD17-5EB5-1E57-35193550D564}"/>
              </a:ext>
            </a:extLst>
          </p:cNvPr>
          <p:cNvSpPr/>
          <p:nvPr/>
        </p:nvSpPr>
        <p:spPr>
          <a:xfrm>
            <a:off x="12814300" y="7721600"/>
            <a:ext cx="1714500" cy="4191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44709" y="1528286"/>
            <a:ext cx="6614636" cy="712708"/>
          </a:xfrm>
          <a:prstGeom prst="rect">
            <a:avLst/>
          </a:prstGeom>
          <a:noFill/>
          <a:ln/>
        </p:spPr>
        <p:txBody>
          <a:bodyPr wrap="none" lIns="0" tIns="0" rIns="0" bIns="0" rtlCol="0" anchor="t"/>
          <a:lstStyle/>
          <a:p>
            <a:pPr marL="0" indent="0" algn="l">
              <a:lnSpc>
                <a:spcPts val="5600"/>
              </a:lnSpc>
              <a:buNone/>
            </a:pPr>
            <a:r>
              <a:rPr lang="en-US" sz="4450" b="1" dirty="0">
                <a:solidFill>
                  <a:srgbClr val="9998FF"/>
                </a:solidFill>
                <a:latin typeface="Barlow Bold" pitchFamily="34" charset="0"/>
                <a:ea typeface="Barlow Bold" pitchFamily="34" charset="-122"/>
                <a:cs typeface="Barlow Bold" pitchFamily="34" charset="-120"/>
              </a:rPr>
              <a:t>Findings and Performance</a:t>
            </a:r>
            <a:endParaRPr lang="en-US" sz="4450" dirty="0"/>
          </a:p>
        </p:txBody>
      </p:sp>
      <p:sp>
        <p:nvSpPr>
          <p:cNvPr id="4" name="Shape 1"/>
          <p:cNvSpPr/>
          <p:nvPr/>
        </p:nvSpPr>
        <p:spPr>
          <a:xfrm>
            <a:off x="6244709" y="2565916"/>
            <a:ext cx="3705463" cy="2306122"/>
          </a:xfrm>
          <a:prstGeom prst="roundRect">
            <a:avLst>
              <a:gd name="adj" fmla="val 8456"/>
            </a:avLst>
          </a:prstGeom>
          <a:solidFill>
            <a:srgbClr val="282C32"/>
          </a:solidFill>
          <a:ln/>
          <a:effectLst>
            <a:outerShdw blurRad="53340" dist="26670" dir="13500000" algn="bl" rotWithShape="0">
              <a:srgbClr val="FFFFFF">
                <a:alpha val="10000"/>
              </a:srgbClr>
            </a:outerShdw>
          </a:effectLst>
        </p:spPr>
        <p:txBody>
          <a:bodyPr/>
          <a:lstStyle/>
          <a:p>
            <a:endParaRPr lang="en-US"/>
          </a:p>
        </p:txBody>
      </p:sp>
      <p:sp>
        <p:nvSpPr>
          <p:cNvPr id="5" name="Text 2"/>
          <p:cNvSpPr/>
          <p:nvPr/>
        </p:nvSpPr>
        <p:spPr>
          <a:xfrm>
            <a:off x="6461284" y="2782491"/>
            <a:ext cx="2850713" cy="356235"/>
          </a:xfrm>
          <a:prstGeom prst="rect">
            <a:avLst/>
          </a:prstGeom>
          <a:noFill/>
          <a:ln/>
        </p:spPr>
        <p:txBody>
          <a:bodyPr wrap="none" lIns="0" tIns="0" rIns="0" bIns="0" rtlCol="0" anchor="t"/>
          <a:lstStyle/>
          <a:p>
            <a:pPr marL="0" indent="0" algn="l">
              <a:lnSpc>
                <a:spcPts val="2800"/>
              </a:lnSpc>
              <a:buNone/>
            </a:pPr>
            <a:r>
              <a:rPr lang="en-US" sz="2200" b="1" dirty="0">
                <a:solidFill>
                  <a:srgbClr val="EEEFF5"/>
                </a:solidFill>
                <a:latin typeface="Barlow Bold" pitchFamily="34" charset="0"/>
                <a:ea typeface="Barlow Bold" pitchFamily="34" charset="-122"/>
                <a:cs typeface="Barlow Bold" pitchFamily="34" charset="-120"/>
              </a:rPr>
              <a:t>Key Results</a:t>
            </a:r>
            <a:endParaRPr lang="en-US" sz="2200" dirty="0"/>
          </a:p>
        </p:txBody>
      </p:sp>
      <p:sp>
        <p:nvSpPr>
          <p:cNvPr id="6" name="Text 3"/>
          <p:cNvSpPr/>
          <p:nvPr/>
        </p:nvSpPr>
        <p:spPr>
          <a:xfrm>
            <a:off x="6461284" y="3268623"/>
            <a:ext cx="3272314" cy="1386840"/>
          </a:xfrm>
          <a:prstGeom prst="rect">
            <a:avLst/>
          </a:prstGeom>
          <a:noFill/>
          <a:ln/>
        </p:spPr>
        <p:txBody>
          <a:bodyPr wrap="square" lIns="0" tIns="0" rIns="0" bIns="0" rtlCol="0" anchor="t"/>
          <a:lstStyle/>
          <a:p>
            <a:pPr marL="0" indent="0" algn="l">
              <a:lnSpc>
                <a:spcPts val="2700"/>
              </a:lnSpc>
              <a:buNone/>
            </a:pPr>
            <a:r>
              <a:rPr lang="en-US" sz="1700" dirty="0">
                <a:solidFill>
                  <a:srgbClr val="EEEFF5"/>
                </a:solidFill>
                <a:latin typeface="Montserrat" pitchFamily="34" charset="0"/>
                <a:ea typeface="Montserrat" pitchFamily="34" charset="-122"/>
                <a:cs typeface="Montserrat" pitchFamily="34" charset="-120"/>
              </a:rPr>
              <a:t>Quadratic Programming model achieved lowest expected cost compared to other models.</a:t>
            </a:r>
            <a:endParaRPr lang="en-US" sz="1700" dirty="0"/>
          </a:p>
        </p:txBody>
      </p:sp>
      <p:sp>
        <p:nvSpPr>
          <p:cNvPr id="7" name="Shape 4"/>
          <p:cNvSpPr/>
          <p:nvPr/>
        </p:nvSpPr>
        <p:spPr>
          <a:xfrm>
            <a:off x="10166747" y="2565916"/>
            <a:ext cx="3705463" cy="2306122"/>
          </a:xfrm>
          <a:prstGeom prst="roundRect">
            <a:avLst>
              <a:gd name="adj" fmla="val 8456"/>
            </a:avLst>
          </a:prstGeom>
          <a:solidFill>
            <a:srgbClr val="282C32"/>
          </a:solidFill>
          <a:ln/>
          <a:effectLst>
            <a:outerShdw blurRad="53340" dist="26670" dir="13500000" algn="bl" rotWithShape="0">
              <a:srgbClr val="FFFFFF">
                <a:alpha val="10000"/>
              </a:srgbClr>
            </a:outerShdw>
          </a:effectLst>
        </p:spPr>
        <p:txBody>
          <a:bodyPr/>
          <a:lstStyle/>
          <a:p>
            <a:endParaRPr lang="en-US"/>
          </a:p>
        </p:txBody>
      </p:sp>
      <p:sp>
        <p:nvSpPr>
          <p:cNvPr id="8" name="Text 5"/>
          <p:cNvSpPr/>
          <p:nvPr/>
        </p:nvSpPr>
        <p:spPr>
          <a:xfrm>
            <a:off x="10383322" y="2782491"/>
            <a:ext cx="2850713" cy="356235"/>
          </a:xfrm>
          <a:prstGeom prst="rect">
            <a:avLst/>
          </a:prstGeom>
          <a:noFill/>
          <a:ln/>
        </p:spPr>
        <p:txBody>
          <a:bodyPr wrap="none" lIns="0" tIns="0" rIns="0" bIns="0" rtlCol="0" anchor="t"/>
          <a:lstStyle/>
          <a:p>
            <a:pPr marL="0" indent="0" algn="l">
              <a:lnSpc>
                <a:spcPts val="2800"/>
              </a:lnSpc>
              <a:buNone/>
            </a:pPr>
            <a:r>
              <a:rPr lang="en-US" sz="2200" b="1" dirty="0">
                <a:solidFill>
                  <a:srgbClr val="EEEFF5"/>
                </a:solidFill>
                <a:latin typeface="Barlow Bold" pitchFamily="34" charset="0"/>
                <a:ea typeface="Barlow Bold" pitchFamily="34" charset="-122"/>
                <a:cs typeface="Barlow Bold" pitchFamily="34" charset="-120"/>
              </a:rPr>
              <a:t>Cost Sensitivity</a:t>
            </a:r>
            <a:endParaRPr lang="en-US" sz="2200" dirty="0"/>
          </a:p>
        </p:txBody>
      </p:sp>
      <p:sp>
        <p:nvSpPr>
          <p:cNvPr id="9" name="Text 6"/>
          <p:cNvSpPr/>
          <p:nvPr/>
        </p:nvSpPr>
        <p:spPr>
          <a:xfrm>
            <a:off x="10383322" y="3268623"/>
            <a:ext cx="3272314" cy="1386840"/>
          </a:xfrm>
          <a:prstGeom prst="rect">
            <a:avLst/>
          </a:prstGeom>
          <a:noFill/>
          <a:ln/>
        </p:spPr>
        <p:txBody>
          <a:bodyPr wrap="square" lIns="0" tIns="0" rIns="0" bIns="0" rtlCol="0" anchor="t"/>
          <a:lstStyle/>
          <a:p>
            <a:pPr marL="0" indent="0" algn="l">
              <a:lnSpc>
                <a:spcPts val="2700"/>
              </a:lnSpc>
              <a:buNone/>
            </a:pPr>
            <a:r>
              <a:rPr lang="en-US" sz="1700" dirty="0">
                <a:solidFill>
                  <a:srgbClr val="EEEFF5"/>
                </a:solidFill>
                <a:latin typeface="Montserrat" pitchFamily="34" charset="0"/>
                <a:ea typeface="Montserrat" pitchFamily="34" charset="-122"/>
                <a:cs typeface="Montserrat" pitchFamily="34" charset="-120"/>
              </a:rPr>
              <a:t>False negatives cost more than false positives; optimizing recall improved business outcomes.</a:t>
            </a:r>
            <a:endParaRPr lang="en-US" sz="1700" dirty="0"/>
          </a:p>
        </p:txBody>
      </p:sp>
      <p:sp>
        <p:nvSpPr>
          <p:cNvPr id="10" name="Shape 7"/>
          <p:cNvSpPr/>
          <p:nvPr/>
        </p:nvSpPr>
        <p:spPr>
          <a:xfrm>
            <a:off x="6244709" y="5088612"/>
            <a:ext cx="7627382" cy="1612702"/>
          </a:xfrm>
          <a:prstGeom prst="roundRect">
            <a:avLst>
              <a:gd name="adj" fmla="val 12091"/>
            </a:avLst>
          </a:prstGeom>
          <a:solidFill>
            <a:srgbClr val="282C32"/>
          </a:solidFill>
          <a:ln/>
          <a:effectLst>
            <a:outerShdw blurRad="53340" dist="26670" dir="13500000" algn="bl" rotWithShape="0">
              <a:srgbClr val="FFFFFF">
                <a:alpha val="10000"/>
              </a:srgbClr>
            </a:outerShdw>
          </a:effectLst>
        </p:spPr>
        <p:txBody>
          <a:bodyPr/>
          <a:lstStyle/>
          <a:p>
            <a:endParaRPr lang="en-US"/>
          </a:p>
        </p:txBody>
      </p:sp>
      <p:sp>
        <p:nvSpPr>
          <p:cNvPr id="11" name="Text 8"/>
          <p:cNvSpPr/>
          <p:nvPr/>
        </p:nvSpPr>
        <p:spPr>
          <a:xfrm>
            <a:off x="6461284" y="5305187"/>
            <a:ext cx="2850713" cy="356235"/>
          </a:xfrm>
          <a:prstGeom prst="rect">
            <a:avLst/>
          </a:prstGeom>
          <a:noFill/>
          <a:ln/>
        </p:spPr>
        <p:txBody>
          <a:bodyPr wrap="none" lIns="0" tIns="0" rIns="0" bIns="0" rtlCol="0" anchor="t"/>
          <a:lstStyle/>
          <a:p>
            <a:pPr marL="0" indent="0" algn="l">
              <a:lnSpc>
                <a:spcPts val="2800"/>
              </a:lnSpc>
              <a:buNone/>
            </a:pPr>
            <a:r>
              <a:rPr lang="en-US" sz="2200" b="1" dirty="0">
                <a:solidFill>
                  <a:srgbClr val="EEEFF5"/>
                </a:solidFill>
                <a:latin typeface="Barlow Bold" pitchFamily="34" charset="0"/>
                <a:ea typeface="Barlow Bold" pitchFamily="34" charset="-122"/>
                <a:cs typeface="Barlow Bold" pitchFamily="34" charset="-120"/>
              </a:rPr>
              <a:t>Cost Reduction</a:t>
            </a:r>
            <a:endParaRPr lang="en-US" sz="2200" dirty="0"/>
          </a:p>
        </p:txBody>
      </p:sp>
      <p:sp>
        <p:nvSpPr>
          <p:cNvPr id="12" name="Text 9"/>
          <p:cNvSpPr/>
          <p:nvPr/>
        </p:nvSpPr>
        <p:spPr>
          <a:xfrm>
            <a:off x="6461284" y="5791319"/>
            <a:ext cx="7194233" cy="693420"/>
          </a:xfrm>
          <a:prstGeom prst="rect">
            <a:avLst/>
          </a:prstGeom>
          <a:noFill/>
          <a:ln/>
        </p:spPr>
        <p:txBody>
          <a:bodyPr wrap="square" lIns="0" tIns="0" rIns="0" bIns="0" rtlCol="0" anchor="t"/>
          <a:lstStyle/>
          <a:p>
            <a:pPr marL="0" indent="0" algn="l">
              <a:lnSpc>
                <a:spcPts val="2700"/>
              </a:lnSpc>
              <a:buNone/>
            </a:pPr>
            <a:r>
              <a:rPr lang="en-US" sz="1700" dirty="0">
                <a:solidFill>
                  <a:srgbClr val="EEEFF5"/>
                </a:solidFill>
                <a:latin typeface="Montserrat" pitchFamily="34" charset="0"/>
                <a:ea typeface="Montserrat" pitchFamily="34" charset="-122"/>
                <a:cs typeface="Montserrat" pitchFamily="34" charset="-120"/>
              </a:rPr>
              <a:t>Optimized threshold reduced average cost per transaction by approximately 35% versus default logistic regression.</a:t>
            </a:r>
            <a:endParaRPr lang="en-US" sz="1700" dirty="0"/>
          </a:p>
        </p:txBody>
      </p:sp>
      <p:sp>
        <p:nvSpPr>
          <p:cNvPr id="13" name="Rectangle 12">
            <a:extLst>
              <a:ext uri="{FF2B5EF4-FFF2-40B4-BE49-F238E27FC236}">
                <a16:creationId xmlns:a16="http://schemas.microsoft.com/office/drawing/2014/main" id="{FB4D1390-BF7C-070E-4432-C92579CD518E}"/>
              </a:ext>
            </a:extLst>
          </p:cNvPr>
          <p:cNvSpPr/>
          <p:nvPr/>
        </p:nvSpPr>
        <p:spPr>
          <a:xfrm>
            <a:off x="12859345" y="7823200"/>
            <a:ext cx="1644055" cy="4064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58309" y="2047518"/>
            <a:ext cx="10322838" cy="712708"/>
          </a:xfrm>
          <a:prstGeom prst="rect">
            <a:avLst/>
          </a:prstGeom>
          <a:noFill/>
          <a:ln/>
        </p:spPr>
        <p:txBody>
          <a:bodyPr wrap="none" lIns="0" tIns="0" rIns="0" bIns="0" rtlCol="0" anchor="t"/>
          <a:lstStyle/>
          <a:p>
            <a:pPr marL="0" indent="0" algn="l">
              <a:lnSpc>
                <a:spcPts val="5600"/>
              </a:lnSpc>
              <a:buNone/>
            </a:pPr>
            <a:r>
              <a:rPr lang="en-US" sz="4450" b="1" dirty="0">
                <a:solidFill>
                  <a:srgbClr val="9998FF"/>
                </a:solidFill>
                <a:latin typeface="Barlow Bold" pitchFamily="34" charset="0"/>
                <a:ea typeface="Barlow Bold" pitchFamily="34" charset="-122"/>
                <a:cs typeface="Barlow Bold" pitchFamily="34" charset="-120"/>
              </a:rPr>
              <a:t>Conclusion, Limitations, and Future Work</a:t>
            </a:r>
            <a:endParaRPr lang="en-US" sz="4450" dirty="0"/>
          </a:p>
        </p:txBody>
      </p:sp>
      <p:sp>
        <p:nvSpPr>
          <p:cNvPr id="3" name="Text 1"/>
          <p:cNvSpPr/>
          <p:nvPr/>
        </p:nvSpPr>
        <p:spPr>
          <a:xfrm>
            <a:off x="758309" y="3301722"/>
            <a:ext cx="2850713" cy="356235"/>
          </a:xfrm>
          <a:prstGeom prst="rect">
            <a:avLst/>
          </a:prstGeom>
          <a:noFill/>
          <a:ln/>
        </p:spPr>
        <p:txBody>
          <a:bodyPr wrap="none" lIns="0" tIns="0" rIns="0" bIns="0" rtlCol="0" anchor="t"/>
          <a:lstStyle/>
          <a:p>
            <a:pPr marL="0" indent="0" algn="l">
              <a:lnSpc>
                <a:spcPts val="2800"/>
              </a:lnSpc>
              <a:buNone/>
            </a:pPr>
            <a:r>
              <a:rPr lang="en-US" sz="2200" b="1" dirty="0">
                <a:solidFill>
                  <a:srgbClr val="9998FF"/>
                </a:solidFill>
                <a:latin typeface="Barlow Bold" pitchFamily="34" charset="0"/>
                <a:ea typeface="Barlow Bold" pitchFamily="34" charset="-122"/>
                <a:cs typeface="Barlow Bold" pitchFamily="34" charset="-120"/>
              </a:rPr>
              <a:t>Conclusion</a:t>
            </a:r>
            <a:endParaRPr lang="en-US" sz="2200" dirty="0"/>
          </a:p>
        </p:txBody>
      </p:sp>
      <p:sp>
        <p:nvSpPr>
          <p:cNvPr id="4" name="Text 2"/>
          <p:cNvSpPr/>
          <p:nvPr/>
        </p:nvSpPr>
        <p:spPr>
          <a:xfrm>
            <a:off x="758309" y="3874532"/>
            <a:ext cx="4018359" cy="1733550"/>
          </a:xfrm>
          <a:prstGeom prst="rect">
            <a:avLst/>
          </a:prstGeom>
          <a:noFill/>
          <a:ln/>
        </p:spPr>
        <p:txBody>
          <a:bodyPr wrap="square" lIns="0" tIns="0" rIns="0" bIns="0" rtlCol="0" anchor="t"/>
          <a:lstStyle/>
          <a:p>
            <a:pPr marL="0" indent="0" algn="l">
              <a:lnSpc>
                <a:spcPts val="2700"/>
              </a:lnSpc>
              <a:buNone/>
            </a:pPr>
            <a:r>
              <a:rPr lang="en-US" sz="1700" dirty="0">
                <a:solidFill>
                  <a:srgbClr val="EEEFF5"/>
                </a:solidFill>
                <a:latin typeface="Montserrat" pitchFamily="34" charset="0"/>
                <a:ea typeface="Montserrat" pitchFamily="34" charset="-122"/>
                <a:cs typeface="Montserrat" pitchFamily="34" charset="-120"/>
              </a:rPr>
              <a:t>Cost-sensitive optimization significantly enhances fraud detection performance, especially with asymmetric misclassification costs.</a:t>
            </a:r>
            <a:endParaRPr lang="en-US" sz="1700" dirty="0"/>
          </a:p>
        </p:txBody>
      </p:sp>
      <p:sp>
        <p:nvSpPr>
          <p:cNvPr id="5" name="Text 3"/>
          <p:cNvSpPr/>
          <p:nvPr/>
        </p:nvSpPr>
        <p:spPr>
          <a:xfrm>
            <a:off x="5312926" y="3301722"/>
            <a:ext cx="2850713" cy="356235"/>
          </a:xfrm>
          <a:prstGeom prst="rect">
            <a:avLst/>
          </a:prstGeom>
          <a:noFill/>
          <a:ln/>
        </p:spPr>
        <p:txBody>
          <a:bodyPr wrap="none" lIns="0" tIns="0" rIns="0" bIns="0" rtlCol="0" anchor="t"/>
          <a:lstStyle/>
          <a:p>
            <a:pPr marL="0" indent="0" algn="l">
              <a:lnSpc>
                <a:spcPts val="2800"/>
              </a:lnSpc>
              <a:buNone/>
            </a:pPr>
            <a:r>
              <a:rPr lang="en-US" sz="2200" b="1" dirty="0">
                <a:solidFill>
                  <a:srgbClr val="9998FF"/>
                </a:solidFill>
                <a:latin typeface="Barlow Bold" pitchFamily="34" charset="0"/>
                <a:ea typeface="Barlow Bold" pitchFamily="34" charset="-122"/>
                <a:cs typeface="Barlow Bold" pitchFamily="34" charset="-120"/>
              </a:rPr>
              <a:t>Limitations</a:t>
            </a:r>
            <a:endParaRPr lang="en-US" sz="2200" dirty="0"/>
          </a:p>
        </p:txBody>
      </p:sp>
      <p:sp>
        <p:nvSpPr>
          <p:cNvPr id="6" name="Text 4"/>
          <p:cNvSpPr/>
          <p:nvPr/>
        </p:nvSpPr>
        <p:spPr>
          <a:xfrm>
            <a:off x="5312926" y="3874532"/>
            <a:ext cx="4018359" cy="693420"/>
          </a:xfrm>
          <a:prstGeom prst="rect">
            <a:avLst/>
          </a:prstGeom>
          <a:noFill/>
          <a:ln/>
        </p:spPr>
        <p:txBody>
          <a:bodyPr wrap="square" lIns="0" tIns="0" rIns="0" bIns="0" rtlCol="0" anchor="t"/>
          <a:lstStyle/>
          <a:p>
            <a:pPr marL="342900" indent="-342900" algn="l">
              <a:lnSpc>
                <a:spcPts val="2700"/>
              </a:lnSpc>
              <a:buSzPct val="100000"/>
              <a:buChar char="•"/>
            </a:pPr>
            <a:r>
              <a:rPr lang="en-US" sz="1700" dirty="0">
                <a:solidFill>
                  <a:srgbClr val="EEEFF5"/>
                </a:solidFill>
                <a:latin typeface="Montserrat" pitchFamily="34" charset="0"/>
                <a:ea typeface="Montserrat" pitchFamily="34" charset="-122"/>
                <a:cs typeface="Montserrat" pitchFamily="34" charset="-120"/>
              </a:rPr>
              <a:t>Anonymized dataset limits feature interpretability</a:t>
            </a:r>
            <a:endParaRPr lang="en-US" sz="1700" dirty="0"/>
          </a:p>
        </p:txBody>
      </p:sp>
      <p:sp>
        <p:nvSpPr>
          <p:cNvPr id="7" name="Text 5"/>
          <p:cNvSpPr/>
          <p:nvPr/>
        </p:nvSpPr>
        <p:spPr>
          <a:xfrm>
            <a:off x="5312926" y="4643676"/>
            <a:ext cx="4018359" cy="693420"/>
          </a:xfrm>
          <a:prstGeom prst="rect">
            <a:avLst/>
          </a:prstGeom>
          <a:noFill/>
          <a:ln/>
        </p:spPr>
        <p:txBody>
          <a:bodyPr wrap="square" lIns="0" tIns="0" rIns="0" bIns="0" rtlCol="0" anchor="t"/>
          <a:lstStyle/>
          <a:p>
            <a:pPr marL="342900" indent="-342900" algn="l">
              <a:lnSpc>
                <a:spcPts val="2700"/>
              </a:lnSpc>
              <a:buSzPct val="100000"/>
              <a:buChar char="•"/>
            </a:pPr>
            <a:r>
              <a:rPr lang="en-US" sz="1700" dirty="0">
                <a:solidFill>
                  <a:srgbClr val="EEEFF5"/>
                </a:solidFill>
                <a:latin typeface="Montserrat" pitchFamily="34" charset="0"/>
                <a:ea typeface="Montserrat" pitchFamily="34" charset="-122"/>
                <a:cs typeface="Montserrat" pitchFamily="34" charset="-120"/>
              </a:rPr>
              <a:t>Real-time deployment requires additional infrastructure</a:t>
            </a:r>
            <a:endParaRPr lang="en-US" sz="1700" dirty="0"/>
          </a:p>
        </p:txBody>
      </p:sp>
      <p:sp>
        <p:nvSpPr>
          <p:cNvPr id="8" name="Text 6"/>
          <p:cNvSpPr/>
          <p:nvPr/>
        </p:nvSpPr>
        <p:spPr>
          <a:xfrm>
            <a:off x="5312926" y="5412819"/>
            <a:ext cx="4018359" cy="693420"/>
          </a:xfrm>
          <a:prstGeom prst="rect">
            <a:avLst/>
          </a:prstGeom>
          <a:noFill/>
          <a:ln/>
        </p:spPr>
        <p:txBody>
          <a:bodyPr wrap="square" lIns="0" tIns="0" rIns="0" bIns="0" rtlCol="0" anchor="t"/>
          <a:lstStyle/>
          <a:p>
            <a:pPr marL="342900" indent="-342900" algn="l">
              <a:lnSpc>
                <a:spcPts val="2700"/>
              </a:lnSpc>
              <a:buSzPct val="100000"/>
              <a:buChar char="•"/>
            </a:pPr>
            <a:r>
              <a:rPr lang="en-US" sz="1700" dirty="0">
                <a:solidFill>
                  <a:srgbClr val="EEEFF5"/>
                </a:solidFill>
                <a:latin typeface="Montserrat" pitchFamily="34" charset="0"/>
                <a:ea typeface="Montserrat" pitchFamily="34" charset="-122"/>
                <a:cs typeface="Montserrat" pitchFamily="34" charset="-120"/>
              </a:rPr>
              <a:t>Cost assumptions may vary across institutions</a:t>
            </a:r>
            <a:endParaRPr lang="en-US" sz="1700" dirty="0"/>
          </a:p>
        </p:txBody>
      </p:sp>
      <p:sp>
        <p:nvSpPr>
          <p:cNvPr id="9" name="Text 7"/>
          <p:cNvSpPr/>
          <p:nvPr/>
        </p:nvSpPr>
        <p:spPr>
          <a:xfrm>
            <a:off x="9867543" y="3301722"/>
            <a:ext cx="2850713" cy="356235"/>
          </a:xfrm>
          <a:prstGeom prst="rect">
            <a:avLst/>
          </a:prstGeom>
          <a:noFill/>
          <a:ln/>
        </p:spPr>
        <p:txBody>
          <a:bodyPr wrap="none" lIns="0" tIns="0" rIns="0" bIns="0" rtlCol="0" anchor="t"/>
          <a:lstStyle/>
          <a:p>
            <a:pPr marL="0" indent="0" algn="l">
              <a:lnSpc>
                <a:spcPts val="2800"/>
              </a:lnSpc>
              <a:buNone/>
            </a:pPr>
            <a:r>
              <a:rPr lang="en-US" sz="2200" b="1" dirty="0">
                <a:solidFill>
                  <a:srgbClr val="9998FF"/>
                </a:solidFill>
                <a:latin typeface="Barlow Bold" pitchFamily="34" charset="0"/>
                <a:ea typeface="Barlow Bold" pitchFamily="34" charset="-122"/>
                <a:cs typeface="Barlow Bold" pitchFamily="34" charset="-120"/>
              </a:rPr>
              <a:t>Future Work</a:t>
            </a:r>
            <a:endParaRPr lang="en-US" sz="2200" dirty="0"/>
          </a:p>
        </p:txBody>
      </p:sp>
      <p:sp>
        <p:nvSpPr>
          <p:cNvPr id="10" name="Text 8"/>
          <p:cNvSpPr/>
          <p:nvPr/>
        </p:nvSpPr>
        <p:spPr>
          <a:xfrm>
            <a:off x="9867543" y="3874532"/>
            <a:ext cx="4018359" cy="693420"/>
          </a:xfrm>
          <a:prstGeom prst="rect">
            <a:avLst/>
          </a:prstGeom>
          <a:noFill/>
          <a:ln/>
        </p:spPr>
        <p:txBody>
          <a:bodyPr wrap="square" lIns="0" tIns="0" rIns="0" bIns="0" rtlCol="0" anchor="t"/>
          <a:lstStyle/>
          <a:p>
            <a:pPr marL="342900" indent="-342900" algn="l">
              <a:lnSpc>
                <a:spcPts val="2700"/>
              </a:lnSpc>
              <a:buSzPct val="100000"/>
              <a:buChar char="•"/>
            </a:pPr>
            <a:r>
              <a:rPr lang="en-US" sz="1700" dirty="0">
                <a:solidFill>
                  <a:srgbClr val="EEEFF5"/>
                </a:solidFill>
                <a:latin typeface="Montserrat" pitchFamily="34" charset="0"/>
                <a:ea typeface="Montserrat" pitchFamily="34" charset="-122"/>
                <a:cs typeface="Montserrat" pitchFamily="34" charset="-120"/>
              </a:rPr>
              <a:t>Incorporate time-series for dynamic detection</a:t>
            </a:r>
            <a:endParaRPr lang="en-US" sz="1700" dirty="0"/>
          </a:p>
        </p:txBody>
      </p:sp>
      <p:sp>
        <p:nvSpPr>
          <p:cNvPr id="11" name="Text 9"/>
          <p:cNvSpPr/>
          <p:nvPr/>
        </p:nvSpPr>
        <p:spPr>
          <a:xfrm>
            <a:off x="9867543" y="4643676"/>
            <a:ext cx="4018359" cy="693420"/>
          </a:xfrm>
          <a:prstGeom prst="rect">
            <a:avLst/>
          </a:prstGeom>
          <a:noFill/>
          <a:ln/>
        </p:spPr>
        <p:txBody>
          <a:bodyPr wrap="square" lIns="0" tIns="0" rIns="0" bIns="0" rtlCol="0" anchor="t"/>
          <a:lstStyle/>
          <a:p>
            <a:pPr marL="342900" indent="-342900" algn="l">
              <a:lnSpc>
                <a:spcPts val="2700"/>
              </a:lnSpc>
              <a:buSzPct val="100000"/>
              <a:buChar char="•"/>
            </a:pPr>
            <a:r>
              <a:rPr lang="en-US" sz="1700" dirty="0">
                <a:solidFill>
                  <a:srgbClr val="EEEFF5"/>
                </a:solidFill>
                <a:latin typeface="Montserrat" pitchFamily="34" charset="0"/>
                <a:ea typeface="Montserrat" pitchFamily="34" charset="-122"/>
                <a:cs typeface="Montserrat" pitchFamily="34" charset="-120"/>
              </a:rPr>
              <a:t>Integrate reinforcement learning for adaptive cost optimization</a:t>
            </a:r>
            <a:endParaRPr lang="en-US" sz="1700" dirty="0"/>
          </a:p>
        </p:txBody>
      </p:sp>
      <p:sp>
        <p:nvSpPr>
          <p:cNvPr id="12" name="Text 10"/>
          <p:cNvSpPr/>
          <p:nvPr/>
        </p:nvSpPr>
        <p:spPr>
          <a:xfrm>
            <a:off x="9867543" y="5412819"/>
            <a:ext cx="4018359" cy="693420"/>
          </a:xfrm>
          <a:prstGeom prst="rect">
            <a:avLst/>
          </a:prstGeom>
          <a:noFill/>
          <a:ln/>
        </p:spPr>
        <p:txBody>
          <a:bodyPr wrap="square" lIns="0" tIns="0" rIns="0" bIns="0" rtlCol="0" anchor="t"/>
          <a:lstStyle/>
          <a:p>
            <a:pPr marL="342900" indent="-342900" algn="l">
              <a:lnSpc>
                <a:spcPts val="2700"/>
              </a:lnSpc>
              <a:buSzPct val="100000"/>
              <a:buChar char="•"/>
            </a:pPr>
            <a:r>
              <a:rPr lang="en-US" sz="1700" dirty="0">
                <a:solidFill>
                  <a:srgbClr val="EEEFF5"/>
                </a:solidFill>
                <a:latin typeface="Montserrat" pitchFamily="34" charset="0"/>
                <a:ea typeface="Montserrat" pitchFamily="34" charset="-122"/>
                <a:cs typeface="Montserrat" pitchFamily="34" charset="-120"/>
              </a:rPr>
              <a:t>Deploy model in cloud for real-time inference</a:t>
            </a:r>
            <a:endParaRPr lang="en-US" sz="1700" dirty="0"/>
          </a:p>
        </p:txBody>
      </p:sp>
      <p:sp>
        <p:nvSpPr>
          <p:cNvPr id="13" name="Rectangle 12">
            <a:extLst>
              <a:ext uri="{FF2B5EF4-FFF2-40B4-BE49-F238E27FC236}">
                <a16:creationId xmlns:a16="http://schemas.microsoft.com/office/drawing/2014/main" id="{5DFD3735-6B62-00B7-2119-7B88840FC944}"/>
              </a:ext>
            </a:extLst>
          </p:cNvPr>
          <p:cNvSpPr/>
          <p:nvPr/>
        </p:nvSpPr>
        <p:spPr>
          <a:xfrm>
            <a:off x="12915900" y="7772400"/>
            <a:ext cx="1587500" cy="3556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2100"/>
          </a:xfrm>
          <a:prstGeom prst="rect">
            <a:avLst/>
          </a:prstGeom>
        </p:spPr>
      </p:pic>
      <p:sp>
        <p:nvSpPr>
          <p:cNvPr id="3" name="Text 0"/>
          <p:cNvSpPr/>
          <p:nvPr/>
        </p:nvSpPr>
        <p:spPr>
          <a:xfrm>
            <a:off x="6220182" y="576501"/>
            <a:ext cx="7676436" cy="1379220"/>
          </a:xfrm>
          <a:prstGeom prst="rect">
            <a:avLst/>
          </a:prstGeom>
          <a:noFill/>
          <a:ln/>
        </p:spPr>
        <p:txBody>
          <a:bodyPr wrap="square" lIns="0" tIns="0" rIns="0" bIns="0" rtlCol="0" anchor="t"/>
          <a:lstStyle/>
          <a:p>
            <a:pPr marL="0" indent="0" algn="l">
              <a:lnSpc>
                <a:spcPts val="5400"/>
              </a:lnSpc>
              <a:buNone/>
            </a:pPr>
            <a:r>
              <a:rPr lang="en-US" sz="4300" b="1" dirty="0">
                <a:solidFill>
                  <a:srgbClr val="9998FF"/>
                </a:solidFill>
                <a:latin typeface="Barlow Bold" pitchFamily="34" charset="0"/>
                <a:ea typeface="Barlow Bold" pitchFamily="34" charset="-122"/>
                <a:cs typeface="Barlow Bold" pitchFamily="34" charset="-120"/>
              </a:rPr>
              <a:t>Project Contributions and Resources</a:t>
            </a:r>
            <a:endParaRPr lang="en-US" sz="4300" dirty="0"/>
          </a:p>
        </p:txBody>
      </p:sp>
      <p:sp>
        <p:nvSpPr>
          <p:cNvPr id="4" name="Shape 1"/>
          <p:cNvSpPr/>
          <p:nvPr/>
        </p:nvSpPr>
        <p:spPr>
          <a:xfrm>
            <a:off x="6456045" y="2270165"/>
            <a:ext cx="22860" cy="4478774"/>
          </a:xfrm>
          <a:prstGeom prst="roundRect">
            <a:avLst>
              <a:gd name="adj" fmla="val 825484"/>
            </a:avLst>
          </a:prstGeom>
          <a:solidFill>
            <a:srgbClr val="60646A"/>
          </a:solidFill>
          <a:ln/>
        </p:spPr>
        <p:txBody>
          <a:bodyPr/>
          <a:lstStyle/>
          <a:p>
            <a:endParaRPr lang="en-US"/>
          </a:p>
        </p:txBody>
      </p:sp>
      <p:sp>
        <p:nvSpPr>
          <p:cNvPr id="5" name="Shape 2"/>
          <p:cNvSpPr/>
          <p:nvPr/>
        </p:nvSpPr>
        <p:spPr>
          <a:xfrm>
            <a:off x="6669048" y="2494598"/>
            <a:ext cx="629007" cy="22860"/>
          </a:xfrm>
          <a:prstGeom prst="roundRect">
            <a:avLst>
              <a:gd name="adj" fmla="val 825484"/>
            </a:avLst>
          </a:prstGeom>
          <a:solidFill>
            <a:srgbClr val="60646A"/>
          </a:solidFill>
          <a:ln/>
        </p:spPr>
        <p:txBody>
          <a:bodyPr/>
          <a:lstStyle/>
          <a:p>
            <a:endParaRPr lang="en-US"/>
          </a:p>
        </p:txBody>
      </p:sp>
      <p:sp>
        <p:nvSpPr>
          <p:cNvPr id="6" name="Shape 3"/>
          <p:cNvSpPr/>
          <p:nvPr/>
        </p:nvSpPr>
        <p:spPr>
          <a:xfrm>
            <a:off x="6220182" y="2270165"/>
            <a:ext cx="471726" cy="471726"/>
          </a:xfrm>
          <a:prstGeom prst="roundRect">
            <a:avLst>
              <a:gd name="adj" fmla="val 40003"/>
            </a:avLst>
          </a:prstGeom>
          <a:solidFill>
            <a:srgbClr val="282C32"/>
          </a:solidFill>
          <a:ln/>
          <a:effectLst>
            <a:outerShdw blurRad="52070" dist="25400" dir="13500000" algn="bl" rotWithShape="0">
              <a:srgbClr val="FFFFFF">
                <a:alpha val="10000"/>
              </a:srgbClr>
            </a:outerShdw>
          </a:effectLst>
        </p:spPr>
        <p:txBody>
          <a:bodyPr/>
          <a:lstStyle/>
          <a:p>
            <a:endParaRPr lang="en-US"/>
          </a:p>
        </p:txBody>
      </p:sp>
      <p:sp>
        <p:nvSpPr>
          <p:cNvPr id="7" name="Text 4"/>
          <p:cNvSpPr/>
          <p:nvPr/>
        </p:nvSpPr>
        <p:spPr>
          <a:xfrm>
            <a:off x="6290548" y="2299156"/>
            <a:ext cx="330994" cy="413742"/>
          </a:xfrm>
          <a:prstGeom prst="rect">
            <a:avLst/>
          </a:prstGeom>
          <a:noFill/>
          <a:ln/>
        </p:spPr>
        <p:txBody>
          <a:bodyPr wrap="none" lIns="0" tIns="0" rIns="0" bIns="0" rtlCol="0" anchor="t"/>
          <a:lstStyle/>
          <a:p>
            <a:pPr marL="0" indent="0" algn="ctr">
              <a:lnSpc>
                <a:spcPts val="2600"/>
              </a:lnSpc>
              <a:buNone/>
            </a:pPr>
            <a:r>
              <a:rPr lang="en-US" sz="2600" b="1" dirty="0">
                <a:solidFill>
                  <a:srgbClr val="EEEFF5"/>
                </a:solidFill>
                <a:latin typeface="Barlow Bold" pitchFamily="34" charset="0"/>
                <a:ea typeface="Barlow Bold" pitchFamily="34" charset="-122"/>
                <a:cs typeface="Barlow Bold" pitchFamily="34" charset="-120"/>
              </a:rPr>
              <a:t>1</a:t>
            </a:r>
            <a:endParaRPr lang="en-US" sz="2600" dirty="0"/>
          </a:p>
        </p:txBody>
      </p:sp>
      <p:sp>
        <p:nvSpPr>
          <p:cNvPr id="8" name="Text 5"/>
          <p:cNvSpPr/>
          <p:nvPr/>
        </p:nvSpPr>
        <p:spPr>
          <a:xfrm>
            <a:off x="7504390" y="2342198"/>
            <a:ext cx="3077647" cy="344805"/>
          </a:xfrm>
          <a:prstGeom prst="rect">
            <a:avLst/>
          </a:prstGeom>
          <a:noFill/>
          <a:ln/>
        </p:spPr>
        <p:txBody>
          <a:bodyPr wrap="none" lIns="0" tIns="0" rIns="0" bIns="0" rtlCol="0" anchor="t"/>
          <a:lstStyle/>
          <a:p>
            <a:pPr marL="0" indent="0" algn="l">
              <a:lnSpc>
                <a:spcPts val="2700"/>
              </a:lnSpc>
              <a:buNone/>
            </a:pPr>
            <a:r>
              <a:rPr lang="en-US" sz="2150" b="1" dirty="0">
                <a:solidFill>
                  <a:srgbClr val="EEEFF5"/>
                </a:solidFill>
                <a:latin typeface="Barlow Bold" pitchFamily="34" charset="0"/>
                <a:ea typeface="Barlow Bold" pitchFamily="34" charset="-122"/>
                <a:cs typeface="Barlow Bold" pitchFamily="34" charset="-120"/>
              </a:rPr>
              <a:t>Aayush Jha (BSDCC2401)</a:t>
            </a:r>
            <a:endParaRPr lang="en-US" sz="2150" dirty="0"/>
          </a:p>
        </p:txBody>
      </p:sp>
      <p:sp>
        <p:nvSpPr>
          <p:cNvPr id="9" name="Text 6"/>
          <p:cNvSpPr/>
          <p:nvPr/>
        </p:nvSpPr>
        <p:spPr>
          <a:xfrm>
            <a:off x="7504390" y="2812733"/>
            <a:ext cx="6392228" cy="670798"/>
          </a:xfrm>
          <a:prstGeom prst="rect">
            <a:avLst/>
          </a:prstGeom>
          <a:noFill/>
          <a:ln/>
        </p:spPr>
        <p:txBody>
          <a:bodyPr wrap="square" lIns="0" tIns="0" rIns="0" bIns="0" rtlCol="0" anchor="t"/>
          <a:lstStyle/>
          <a:p>
            <a:pPr marL="0" indent="0" algn="l">
              <a:lnSpc>
                <a:spcPts val="2600"/>
              </a:lnSpc>
              <a:buNone/>
            </a:pPr>
            <a:r>
              <a:rPr lang="en-US" sz="1650" dirty="0">
                <a:solidFill>
                  <a:srgbClr val="EEEFF5"/>
                </a:solidFill>
                <a:latin typeface="Montserrat" pitchFamily="34" charset="0"/>
                <a:ea typeface="Montserrat" pitchFamily="34" charset="-122"/>
                <a:cs typeface="Montserrat" pitchFamily="34" charset="-120"/>
              </a:rPr>
              <a:t>Led optimization problem formulation and gradient descent implementation.</a:t>
            </a:r>
            <a:endParaRPr lang="en-US" sz="1650" dirty="0"/>
          </a:p>
        </p:txBody>
      </p:sp>
      <p:sp>
        <p:nvSpPr>
          <p:cNvPr id="10" name="Shape 7"/>
          <p:cNvSpPr/>
          <p:nvPr/>
        </p:nvSpPr>
        <p:spPr>
          <a:xfrm>
            <a:off x="6669048" y="4127302"/>
            <a:ext cx="629007" cy="22860"/>
          </a:xfrm>
          <a:prstGeom prst="roundRect">
            <a:avLst>
              <a:gd name="adj" fmla="val 825484"/>
            </a:avLst>
          </a:prstGeom>
          <a:solidFill>
            <a:srgbClr val="60646A"/>
          </a:solidFill>
          <a:ln/>
        </p:spPr>
        <p:txBody>
          <a:bodyPr/>
          <a:lstStyle/>
          <a:p>
            <a:endParaRPr lang="en-US"/>
          </a:p>
        </p:txBody>
      </p:sp>
      <p:sp>
        <p:nvSpPr>
          <p:cNvPr id="11" name="Shape 8"/>
          <p:cNvSpPr/>
          <p:nvPr/>
        </p:nvSpPr>
        <p:spPr>
          <a:xfrm>
            <a:off x="6220182" y="3902869"/>
            <a:ext cx="471726" cy="471726"/>
          </a:xfrm>
          <a:prstGeom prst="roundRect">
            <a:avLst>
              <a:gd name="adj" fmla="val 40003"/>
            </a:avLst>
          </a:prstGeom>
          <a:solidFill>
            <a:srgbClr val="282C32"/>
          </a:solidFill>
          <a:ln/>
          <a:effectLst>
            <a:outerShdw blurRad="52070" dist="25400" dir="13500000" algn="bl" rotWithShape="0">
              <a:srgbClr val="FFFFFF">
                <a:alpha val="10000"/>
              </a:srgbClr>
            </a:outerShdw>
          </a:effectLst>
        </p:spPr>
        <p:txBody>
          <a:bodyPr/>
          <a:lstStyle/>
          <a:p>
            <a:endParaRPr lang="en-US"/>
          </a:p>
        </p:txBody>
      </p:sp>
      <p:sp>
        <p:nvSpPr>
          <p:cNvPr id="12" name="Text 9"/>
          <p:cNvSpPr/>
          <p:nvPr/>
        </p:nvSpPr>
        <p:spPr>
          <a:xfrm>
            <a:off x="6290548" y="3931860"/>
            <a:ext cx="330994" cy="413742"/>
          </a:xfrm>
          <a:prstGeom prst="rect">
            <a:avLst/>
          </a:prstGeom>
          <a:noFill/>
          <a:ln/>
        </p:spPr>
        <p:txBody>
          <a:bodyPr wrap="none" lIns="0" tIns="0" rIns="0" bIns="0" rtlCol="0" anchor="t"/>
          <a:lstStyle/>
          <a:p>
            <a:pPr marL="0" indent="0" algn="ctr">
              <a:lnSpc>
                <a:spcPts val="2600"/>
              </a:lnSpc>
              <a:buNone/>
            </a:pPr>
            <a:r>
              <a:rPr lang="en-US" sz="2600" b="1" dirty="0">
                <a:solidFill>
                  <a:srgbClr val="EEEFF5"/>
                </a:solidFill>
                <a:latin typeface="Barlow Bold" pitchFamily="34" charset="0"/>
                <a:ea typeface="Barlow Bold" pitchFamily="34" charset="-122"/>
                <a:cs typeface="Barlow Bold" pitchFamily="34" charset="-120"/>
              </a:rPr>
              <a:t>2</a:t>
            </a:r>
            <a:endParaRPr lang="en-US" sz="2600" dirty="0"/>
          </a:p>
        </p:txBody>
      </p:sp>
      <p:sp>
        <p:nvSpPr>
          <p:cNvPr id="13" name="Text 10"/>
          <p:cNvSpPr/>
          <p:nvPr/>
        </p:nvSpPr>
        <p:spPr>
          <a:xfrm>
            <a:off x="7504390" y="3974902"/>
            <a:ext cx="4251246" cy="344805"/>
          </a:xfrm>
          <a:prstGeom prst="rect">
            <a:avLst/>
          </a:prstGeom>
          <a:noFill/>
          <a:ln/>
        </p:spPr>
        <p:txBody>
          <a:bodyPr wrap="none" lIns="0" tIns="0" rIns="0" bIns="0" rtlCol="0" anchor="t"/>
          <a:lstStyle/>
          <a:p>
            <a:pPr marL="0" indent="0" algn="l">
              <a:lnSpc>
                <a:spcPts val="2700"/>
              </a:lnSpc>
              <a:buNone/>
            </a:pPr>
            <a:r>
              <a:rPr lang="en-US" sz="2150" b="1" dirty="0">
                <a:solidFill>
                  <a:srgbClr val="EEEFF5"/>
                </a:solidFill>
                <a:latin typeface="Barlow Bold" pitchFamily="34" charset="0"/>
                <a:ea typeface="Barlow Bold" pitchFamily="34" charset="-122"/>
                <a:cs typeface="Barlow Bold" pitchFamily="34" charset="-120"/>
              </a:rPr>
              <a:t>Amartya Amritanshu (BSDCC2405)</a:t>
            </a:r>
            <a:endParaRPr lang="en-US" sz="2150" dirty="0"/>
          </a:p>
        </p:txBody>
      </p:sp>
      <p:sp>
        <p:nvSpPr>
          <p:cNvPr id="14" name="Text 11"/>
          <p:cNvSpPr/>
          <p:nvPr/>
        </p:nvSpPr>
        <p:spPr>
          <a:xfrm>
            <a:off x="7504390" y="4445437"/>
            <a:ext cx="6392228" cy="670798"/>
          </a:xfrm>
          <a:prstGeom prst="rect">
            <a:avLst/>
          </a:prstGeom>
          <a:noFill/>
          <a:ln/>
        </p:spPr>
        <p:txBody>
          <a:bodyPr wrap="square" lIns="0" tIns="0" rIns="0" bIns="0" rtlCol="0" anchor="t"/>
          <a:lstStyle/>
          <a:p>
            <a:pPr marL="0" indent="0" algn="l">
              <a:lnSpc>
                <a:spcPts val="2600"/>
              </a:lnSpc>
              <a:buNone/>
            </a:pPr>
            <a:r>
              <a:rPr lang="en-US" sz="1650" dirty="0">
                <a:solidFill>
                  <a:srgbClr val="EEEFF5"/>
                </a:solidFill>
                <a:latin typeface="Montserrat" pitchFamily="34" charset="0"/>
                <a:ea typeface="Montserrat" pitchFamily="34" charset="-122"/>
                <a:cs typeface="Montserrat" pitchFamily="34" charset="-120"/>
              </a:rPr>
              <a:t>Handled data preprocessing, visualization, and LP/QP formulation.</a:t>
            </a:r>
            <a:endParaRPr lang="en-US" sz="1650" dirty="0"/>
          </a:p>
        </p:txBody>
      </p:sp>
      <p:sp>
        <p:nvSpPr>
          <p:cNvPr id="15" name="Shape 12"/>
          <p:cNvSpPr/>
          <p:nvPr/>
        </p:nvSpPr>
        <p:spPr>
          <a:xfrm>
            <a:off x="6669048" y="5760006"/>
            <a:ext cx="629007" cy="22860"/>
          </a:xfrm>
          <a:prstGeom prst="roundRect">
            <a:avLst>
              <a:gd name="adj" fmla="val 825484"/>
            </a:avLst>
          </a:prstGeom>
          <a:solidFill>
            <a:srgbClr val="60646A"/>
          </a:solidFill>
          <a:ln/>
        </p:spPr>
        <p:txBody>
          <a:bodyPr/>
          <a:lstStyle/>
          <a:p>
            <a:endParaRPr lang="en-US"/>
          </a:p>
        </p:txBody>
      </p:sp>
      <p:sp>
        <p:nvSpPr>
          <p:cNvPr id="16" name="Shape 13"/>
          <p:cNvSpPr/>
          <p:nvPr/>
        </p:nvSpPr>
        <p:spPr>
          <a:xfrm>
            <a:off x="6220182" y="5535573"/>
            <a:ext cx="471726" cy="471726"/>
          </a:xfrm>
          <a:prstGeom prst="roundRect">
            <a:avLst>
              <a:gd name="adj" fmla="val 40003"/>
            </a:avLst>
          </a:prstGeom>
          <a:solidFill>
            <a:srgbClr val="282C32"/>
          </a:solidFill>
          <a:ln/>
          <a:effectLst>
            <a:outerShdw blurRad="52070" dist="25400" dir="13500000" algn="bl" rotWithShape="0">
              <a:srgbClr val="FFFFFF">
                <a:alpha val="10000"/>
              </a:srgbClr>
            </a:outerShdw>
          </a:effectLst>
        </p:spPr>
        <p:txBody>
          <a:bodyPr/>
          <a:lstStyle/>
          <a:p>
            <a:endParaRPr lang="en-US"/>
          </a:p>
        </p:txBody>
      </p:sp>
      <p:sp>
        <p:nvSpPr>
          <p:cNvPr id="17" name="Text 14"/>
          <p:cNvSpPr/>
          <p:nvPr/>
        </p:nvSpPr>
        <p:spPr>
          <a:xfrm>
            <a:off x="6290548" y="5564565"/>
            <a:ext cx="330994" cy="413742"/>
          </a:xfrm>
          <a:prstGeom prst="rect">
            <a:avLst/>
          </a:prstGeom>
          <a:noFill/>
          <a:ln/>
        </p:spPr>
        <p:txBody>
          <a:bodyPr wrap="none" lIns="0" tIns="0" rIns="0" bIns="0" rtlCol="0" anchor="t"/>
          <a:lstStyle/>
          <a:p>
            <a:pPr marL="0" indent="0" algn="ctr">
              <a:lnSpc>
                <a:spcPts val="2600"/>
              </a:lnSpc>
              <a:buNone/>
            </a:pPr>
            <a:r>
              <a:rPr lang="en-US" sz="2600" b="1" dirty="0">
                <a:solidFill>
                  <a:srgbClr val="EEEFF5"/>
                </a:solidFill>
                <a:latin typeface="Barlow Bold" pitchFamily="34" charset="0"/>
                <a:ea typeface="Barlow Bold" pitchFamily="34" charset="-122"/>
                <a:cs typeface="Barlow Bold" pitchFamily="34" charset="-120"/>
              </a:rPr>
              <a:t>3</a:t>
            </a:r>
            <a:endParaRPr lang="en-US" sz="2600" dirty="0"/>
          </a:p>
        </p:txBody>
      </p:sp>
      <p:sp>
        <p:nvSpPr>
          <p:cNvPr id="18" name="Text 15"/>
          <p:cNvSpPr/>
          <p:nvPr/>
        </p:nvSpPr>
        <p:spPr>
          <a:xfrm>
            <a:off x="7504390" y="5607606"/>
            <a:ext cx="4153138" cy="344805"/>
          </a:xfrm>
          <a:prstGeom prst="rect">
            <a:avLst/>
          </a:prstGeom>
          <a:noFill/>
          <a:ln/>
        </p:spPr>
        <p:txBody>
          <a:bodyPr wrap="none" lIns="0" tIns="0" rIns="0" bIns="0" rtlCol="0" anchor="t"/>
          <a:lstStyle/>
          <a:p>
            <a:pPr marL="0" indent="0" algn="l">
              <a:lnSpc>
                <a:spcPts val="2700"/>
              </a:lnSpc>
              <a:buNone/>
            </a:pPr>
            <a:r>
              <a:rPr lang="en-US" sz="2150" b="1" dirty="0">
                <a:solidFill>
                  <a:srgbClr val="EEEFF5"/>
                </a:solidFill>
                <a:latin typeface="Barlow Bold" pitchFamily="34" charset="0"/>
                <a:ea typeface="Barlow Bold" pitchFamily="34" charset="-122"/>
                <a:cs typeface="Barlow Bold" pitchFamily="34" charset="-120"/>
              </a:rPr>
              <a:t>Paduri Sanjith Reddy (VSDCC2412)</a:t>
            </a:r>
            <a:endParaRPr lang="en-US" sz="2150" dirty="0"/>
          </a:p>
        </p:txBody>
      </p:sp>
      <p:sp>
        <p:nvSpPr>
          <p:cNvPr id="19" name="Text 16"/>
          <p:cNvSpPr/>
          <p:nvPr/>
        </p:nvSpPr>
        <p:spPr>
          <a:xfrm>
            <a:off x="7504390" y="6078141"/>
            <a:ext cx="6392228" cy="670798"/>
          </a:xfrm>
          <a:prstGeom prst="rect">
            <a:avLst/>
          </a:prstGeom>
          <a:noFill/>
          <a:ln/>
        </p:spPr>
        <p:txBody>
          <a:bodyPr wrap="square" lIns="0" tIns="0" rIns="0" bIns="0" rtlCol="0" anchor="t"/>
          <a:lstStyle/>
          <a:p>
            <a:pPr marL="0" indent="0" algn="l">
              <a:lnSpc>
                <a:spcPts val="2600"/>
              </a:lnSpc>
              <a:buNone/>
            </a:pPr>
            <a:r>
              <a:rPr lang="en-US" sz="1650" dirty="0">
                <a:solidFill>
                  <a:srgbClr val="EEEFF5"/>
                </a:solidFill>
                <a:latin typeface="Montserrat" pitchFamily="34" charset="0"/>
                <a:ea typeface="Montserrat" pitchFamily="34" charset="-122"/>
                <a:cs typeface="Montserrat" pitchFamily="34" charset="-120"/>
              </a:rPr>
              <a:t>Designed cost model, performed sensitivity analysis, and prepared presentation slides.</a:t>
            </a:r>
            <a:endParaRPr lang="en-US" sz="1650" dirty="0"/>
          </a:p>
        </p:txBody>
      </p:sp>
      <p:sp>
        <p:nvSpPr>
          <p:cNvPr id="21" name="Rectangle 20">
            <a:extLst>
              <a:ext uri="{FF2B5EF4-FFF2-40B4-BE49-F238E27FC236}">
                <a16:creationId xmlns:a16="http://schemas.microsoft.com/office/drawing/2014/main" id="{D7965D17-AA2A-68B0-728E-C0D9EC648B85}"/>
              </a:ext>
            </a:extLst>
          </p:cNvPr>
          <p:cNvSpPr/>
          <p:nvPr/>
        </p:nvSpPr>
        <p:spPr>
          <a:xfrm>
            <a:off x="12903200" y="7785100"/>
            <a:ext cx="1574800" cy="3429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 17">
            <a:extLst>
              <a:ext uri="{FF2B5EF4-FFF2-40B4-BE49-F238E27FC236}">
                <a16:creationId xmlns:a16="http://schemas.microsoft.com/office/drawing/2014/main" id="{29D2B1EC-8C8B-0733-57D0-3CCDBFDCDE65}"/>
              </a:ext>
            </a:extLst>
          </p:cNvPr>
          <p:cNvSpPr/>
          <p:nvPr/>
        </p:nvSpPr>
        <p:spPr>
          <a:xfrm>
            <a:off x="6220182" y="6984802"/>
            <a:ext cx="7676436" cy="670798"/>
          </a:xfrm>
          <a:prstGeom prst="rect">
            <a:avLst/>
          </a:prstGeom>
          <a:noFill/>
          <a:ln/>
        </p:spPr>
        <p:txBody>
          <a:bodyPr wrap="square" lIns="0" tIns="0" rIns="0" bIns="0" rtlCol="0" anchor="t"/>
          <a:lstStyle/>
          <a:p>
            <a:pPr marL="0" indent="0" algn="l">
              <a:lnSpc>
                <a:spcPts val="2600"/>
              </a:lnSpc>
              <a:buNone/>
            </a:pPr>
            <a:endParaRPr lang="en-US" sz="1650" dirty="0"/>
          </a:p>
        </p:txBody>
      </p:sp>
      <p:sp>
        <p:nvSpPr>
          <p:cNvPr id="24" name="Text 17">
            <a:extLst>
              <a:ext uri="{FF2B5EF4-FFF2-40B4-BE49-F238E27FC236}">
                <a16:creationId xmlns:a16="http://schemas.microsoft.com/office/drawing/2014/main" id="{548A0CAA-7B1A-9892-37E6-EB961C352CE1}"/>
              </a:ext>
            </a:extLst>
          </p:cNvPr>
          <p:cNvSpPr/>
          <p:nvPr/>
        </p:nvSpPr>
        <p:spPr>
          <a:xfrm>
            <a:off x="6372582" y="7137202"/>
            <a:ext cx="7676436" cy="670798"/>
          </a:xfrm>
          <a:prstGeom prst="rect">
            <a:avLst/>
          </a:prstGeom>
          <a:noFill/>
          <a:ln/>
        </p:spPr>
        <p:txBody>
          <a:bodyPr wrap="square" lIns="0" tIns="0" rIns="0" bIns="0" rtlCol="0" anchor="t"/>
          <a:lstStyle/>
          <a:p>
            <a:pPr marL="0" indent="0" algn="l">
              <a:lnSpc>
                <a:spcPts val="2600"/>
              </a:lnSpc>
              <a:buNone/>
            </a:pPr>
            <a:r>
              <a:rPr lang="en-US" sz="2000" dirty="0">
                <a:solidFill>
                  <a:schemeClr val="bg1">
                    <a:lumMod val="95000"/>
                  </a:schemeClr>
                </a:solidFill>
              </a:rPr>
              <a:t>All source code, raw data, and intermediate outputs are available in the </a:t>
            </a:r>
            <a:r>
              <a:rPr lang="en-US" sz="2000" dirty="0" err="1">
                <a:solidFill>
                  <a:schemeClr val="bg1">
                    <a:lumMod val="95000"/>
                  </a:schemeClr>
                </a:solidFill>
              </a:rPr>
              <a:t>Zipfile</a:t>
            </a:r>
            <a:r>
              <a:rPr lang="en-US" sz="2000" dirty="0">
                <a:solidFill>
                  <a:schemeClr val="bg1">
                    <a:lumMod val="95000"/>
                  </a:schemeClr>
                </a:solidFill>
              </a:rPr>
              <a:t>.</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64</TotalTime>
  <Words>618</Words>
  <Application>Microsoft Macintosh PowerPoint</Application>
  <PresentationFormat>Custom</PresentationFormat>
  <Paragraphs>86</Paragraphs>
  <Slides>9</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Barlow Bold</vt:lpstr>
      <vt:lpstr>Montserrat Bold</vt:lpstr>
      <vt:lpstr>Montserrat</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ANJISHT AMRITANSHU</cp:lastModifiedBy>
  <cp:revision>3</cp:revision>
  <dcterms:created xsi:type="dcterms:W3CDTF">2025-05-02T17:59:22Z</dcterms:created>
  <dcterms:modified xsi:type="dcterms:W3CDTF">2025-05-03T05:50:36Z</dcterms:modified>
</cp:coreProperties>
</file>